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9"/>
  </p:notesMasterIdLst>
  <p:handoutMasterIdLst>
    <p:handoutMasterId r:id="rId100"/>
  </p:handoutMasterIdLst>
  <p:sldIdLst>
    <p:sldId id="256" r:id="rId2"/>
    <p:sldId id="944" r:id="rId3"/>
    <p:sldId id="947" r:id="rId4"/>
    <p:sldId id="948" r:id="rId5"/>
    <p:sldId id="949" r:id="rId6"/>
    <p:sldId id="950" r:id="rId7"/>
    <p:sldId id="951" r:id="rId8"/>
    <p:sldId id="952" r:id="rId9"/>
    <p:sldId id="953" r:id="rId10"/>
    <p:sldId id="954" r:id="rId11"/>
    <p:sldId id="955" r:id="rId12"/>
    <p:sldId id="956" r:id="rId13"/>
    <p:sldId id="957" r:id="rId14"/>
    <p:sldId id="958" r:id="rId15"/>
    <p:sldId id="959" r:id="rId16"/>
    <p:sldId id="960" r:id="rId17"/>
    <p:sldId id="961" r:id="rId18"/>
    <p:sldId id="962" r:id="rId19"/>
    <p:sldId id="963" r:id="rId20"/>
    <p:sldId id="964" r:id="rId21"/>
    <p:sldId id="965" r:id="rId22"/>
    <p:sldId id="966" r:id="rId23"/>
    <p:sldId id="967" r:id="rId24"/>
    <p:sldId id="968" r:id="rId25"/>
    <p:sldId id="969" r:id="rId26"/>
    <p:sldId id="970" r:id="rId27"/>
    <p:sldId id="971" r:id="rId28"/>
    <p:sldId id="972" r:id="rId29"/>
    <p:sldId id="973" r:id="rId30"/>
    <p:sldId id="974" r:id="rId31"/>
    <p:sldId id="975" r:id="rId32"/>
    <p:sldId id="976" r:id="rId33"/>
    <p:sldId id="977" r:id="rId34"/>
    <p:sldId id="978" r:id="rId35"/>
    <p:sldId id="979" r:id="rId36"/>
    <p:sldId id="980" r:id="rId37"/>
    <p:sldId id="981" r:id="rId38"/>
    <p:sldId id="982" r:id="rId39"/>
    <p:sldId id="983" r:id="rId40"/>
    <p:sldId id="984" r:id="rId41"/>
    <p:sldId id="985" r:id="rId42"/>
    <p:sldId id="986" r:id="rId43"/>
    <p:sldId id="987" r:id="rId44"/>
    <p:sldId id="988" r:id="rId45"/>
    <p:sldId id="989" r:id="rId46"/>
    <p:sldId id="990" r:id="rId47"/>
    <p:sldId id="991" r:id="rId48"/>
    <p:sldId id="992" r:id="rId49"/>
    <p:sldId id="993" r:id="rId50"/>
    <p:sldId id="994" r:id="rId51"/>
    <p:sldId id="995" r:id="rId52"/>
    <p:sldId id="996" r:id="rId53"/>
    <p:sldId id="997" r:id="rId54"/>
    <p:sldId id="998" r:id="rId55"/>
    <p:sldId id="999" r:id="rId56"/>
    <p:sldId id="1000" r:id="rId57"/>
    <p:sldId id="1001" r:id="rId58"/>
    <p:sldId id="1002" r:id="rId59"/>
    <p:sldId id="1003" r:id="rId60"/>
    <p:sldId id="1004" r:id="rId61"/>
    <p:sldId id="1005" r:id="rId62"/>
    <p:sldId id="1006" r:id="rId63"/>
    <p:sldId id="1007" r:id="rId64"/>
    <p:sldId id="1008" r:id="rId65"/>
    <p:sldId id="1009" r:id="rId66"/>
    <p:sldId id="1010" r:id="rId67"/>
    <p:sldId id="1011" r:id="rId68"/>
    <p:sldId id="1012" r:id="rId69"/>
    <p:sldId id="1013" r:id="rId70"/>
    <p:sldId id="1014" r:id="rId71"/>
    <p:sldId id="1015" r:id="rId72"/>
    <p:sldId id="1016" r:id="rId73"/>
    <p:sldId id="1017" r:id="rId74"/>
    <p:sldId id="1018" r:id="rId75"/>
    <p:sldId id="1019" r:id="rId76"/>
    <p:sldId id="1020" r:id="rId77"/>
    <p:sldId id="1021" r:id="rId78"/>
    <p:sldId id="1022" r:id="rId79"/>
    <p:sldId id="1023" r:id="rId80"/>
    <p:sldId id="1024" r:id="rId81"/>
    <p:sldId id="1025" r:id="rId82"/>
    <p:sldId id="1026" r:id="rId83"/>
    <p:sldId id="1027" r:id="rId84"/>
    <p:sldId id="1028" r:id="rId85"/>
    <p:sldId id="1029" r:id="rId86"/>
    <p:sldId id="1030" r:id="rId87"/>
    <p:sldId id="1031" r:id="rId88"/>
    <p:sldId id="1032" r:id="rId89"/>
    <p:sldId id="1033" r:id="rId90"/>
    <p:sldId id="1034" r:id="rId91"/>
    <p:sldId id="1035" r:id="rId92"/>
    <p:sldId id="1036" r:id="rId93"/>
    <p:sldId id="1037" r:id="rId94"/>
    <p:sldId id="1038" r:id="rId95"/>
    <p:sldId id="1039" r:id="rId96"/>
    <p:sldId id="1040" r:id="rId97"/>
    <p:sldId id="943" r:id="rId9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91C4"/>
    <a:srgbClr val="000066"/>
    <a:srgbClr val="00A4DE"/>
    <a:srgbClr val="008BBC"/>
    <a:srgbClr val="0088B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847" autoAdjust="0"/>
    <p:restoredTop sz="94216" autoAdjust="0"/>
  </p:normalViewPr>
  <p:slideViewPr>
    <p:cSldViewPr>
      <p:cViewPr varScale="1">
        <p:scale>
          <a:sx n="73" d="100"/>
          <a:sy n="73" d="100"/>
        </p:scale>
        <p:origin x="-45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5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6.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1.wmf"/><Relationship Id="rId4"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vl1pPr>
          </a:lstStyle>
          <a:p>
            <a:pPr>
              <a:defRPr/>
            </a:pPr>
            <a:r>
              <a:rPr lang="en-US" smtClean="0"/>
              <a:t>5/25/2018</a:t>
            </a:r>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vl1pPr>
          </a:lstStyle>
          <a:p>
            <a:pPr>
              <a:defRPr/>
            </a:pPr>
            <a:fld id="{436EAE7C-F491-4D23-9CC9-F6C9A2E687BA}" type="slidenum">
              <a:rPr lang="en-US"/>
              <a:pPr>
                <a:defRPr/>
              </a:pPr>
              <a:t>‹#›</a:t>
            </a:fld>
            <a:endParaRPr lang="en-US"/>
          </a:p>
        </p:txBody>
      </p:sp>
    </p:spTree>
    <p:extLst>
      <p:ext uri="{BB962C8B-B14F-4D97-AF65-F5344CB8AC3E}">
        <p14:creationId xmlns="" xmlns:p14="http://schemas.microsoft.com/office/powerpoint/2010/main" val="85844946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r>
              <a:rPr lang="en-US" smtClean="0"/>
              <a:t>5/25/2018</a:t>
            </a:r>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290BB924-83FF-402A-AFC6-CE1C1F69D530}" type="slidenum">
              <a:rPr lang="en-US"/>
              <a:pPr>
                <a:defRPr/>
              </a:pPr>
              <a:t>‹#›</a:t>
            </a:fld>
            <a:endParaRPr lang="en-US"/>
          </a:p>
        </p:txBody>
      </p:sp>
    </p:spTree>
    <p:extLst>
      <p:ext uri="{BB962C8B-B14F-4D97-AF65-F5344CB8AC3E}">
        <p14:creationId xmlns="" xmlns:p14="http://schemas.microsoft.com/office/powerpoint/2010/main" val="128820883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5/25/2018</a:t>
            </a:r>
            <a:endParaRPr lang="en-US"/>
          </a:p>
        </p:txBody>
      </p:sp>
      <p:sp>
        <p:nvSpPr>
          <p:cNvPr id="5" name="Slide Number Placeholder 4"/>
          <p:cNvSpPr>
            <a:spLocks noGrp="1"/>
          </p:cNvSpPr>
          <p:nvPr>
            <p:ph type="sldNum" sz="quarter" idx="11"/>
          </p:nvPr>
        </p:nvSpPr>
        <p:spPr/>
        <p:txBody>
          <a:bodyPr/>
          <a:lstStyle/>
          <a:p>
            <a:pPr>
              <a:defRPr/>
            </a:pPr>
            <a:fld id="{290BB924-83FF-402A-AFC6-CE1C1F69D530}" type="slidenum">
              <a:rPr lang="en-US" smtClean="0"/>
              <a:pPr>
                <a:defRPr/>
              </a:pPr>
              <a:t>9</a:t>
            </a:fld>
            <a:endParaRPr lang="en-US"/>
          </a:p>
        </p:txBody>
      </p:sp>
    </p:spTree>
    <p:extLst>
      <p:ext uri="{BB962C8B-B14F-4D97-AF65-F5344CB8AC3E}">
        <p14:creationId xmlns="" xmlns:p14="http://schemas.microsoft.com/office/powerpoint/2010/main" val="233668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5/25/2018</a:t>
            </a:r>
            <a:endParaRPr lang="en-US"/>
          </a:p>
        </p:txBody>
      </p:sp>
      <p:sp>
        <p:nvSpPr>
          <p:cNvPr id="5" name="Slide Number Placeholder 4"/>
          <p:cNvSpPr>
            <a:spLocks noGrp="1"/>
          </p:cNvSpPr>
          <p:nvPr>
            <p:ph type="sldNum" sz="quarter" idx="11"/>
          </p:nvPr>
        </p:nvSpPr>
        <p:spPr/>
        <p:txBody>
          <a:bodyPr/>
          <a:lstStyle/>
          <a:p>
            <a:pPr>
              <a:defRPr/>
            </a:pPr>
            <a:fld id="{290BB924-83FF-402A-AFC6-CE1C1F69D530}" type="slidenum">
              <a:rPr lang="en-US" smtClean="0"/>
              <a:pPr>
                <a:defRPr/>
              </a:pPr>
              <a:t>10</a:t>
            </a:fld>
            <a:endParaRPr lang="en-US"/>
          </a:p>
        </p:txBody>
      </p:sp>
    </p:spTree>
    <p:extLst>
      <p:ext uri="{BB962C8B-B14F-4D97-AF65-F5344CB8AC3E}">
        <p14:creationId xmlns="" xmlns:p14="http://schemas.microsoft.com/office/powerpoint/2010/main" val="384305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8AD0759F-AF48-4A03-83F2-B7D5ABA65BB2}" type="datetime1">
              <a:rPr lang="en-US" smtClean="0"/>
              <a:pPr>
                <a:defRPr/>
              </a:pPr>
              <a:t>2/23/2024</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6B6F0E7A-74B9-4104-9E08-2DD85BC61E6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0E6713C-2BA4-4208-AFB2-B89CA6F6D8E0}" type="datetime1">
              <a:rPr lang="en-US" smtClean="0"/>
              <a:pPr>
                <a:defRPr/>
              </a:pPr>
              <a:t>2/23/2024</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6E5A0ECE-0214-476A-80AE-D0C2414A4824}"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2C778AEE-CEFB-4B36-AD7D-C568560E876F}" type="datetime1">
              <a:rPr lang="en-US" smtClean="0"/>
              <a:pPr>
                <a:defRPr/>
              </a:pPr>
              <a:t>2/23/2024</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D8960301-5C02-455D-AAB7-58F40AEDCAF8}"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73510A3-44D8-4FDB-A69B-BF8E1A828E3E}" type="datetime1">
              <a:rPr lang="en-US" smtClean="0"/>
              <a:pPr>
                <a:defRPr/>
              </a:pPr>
              <a:t>2/23/2024</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515712E1-7156-41BD-B554-C6FA83B2F84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5C921BA8-4B4B-4178-98E0-097457E09E25}" type="datetime1">
              <a:rPr lang="en-US" smtClean="0"/>
              <a:pPr>
                <a:defRPr/>
              </a:pPr>
              <a:t>2/23/2024</a:t>
            </a:fld>
            <a:endParaRPr lang="en-US"/>
          </a:p>
        </p:txBody>
      </p:sp>
      <p:sp>
        <p:nvSpPr>
          <p:cNvPr id="5" name="Footer Placeholder 4"/>
          <p:cNvSpPr>
            <a:spLocks noGrp="1"/>
          </p:cNvSpPr>
          <p:nvPr>
            <p:ph type="ftr" sz="quarter" idx="11"/>
          </p:nvPr>
        </p:nvSpPr>
        <p:spPr/>
        <p:txBody>
          <a:bodyPr/>
          <a:lstStyle/>
          <a:p>
            <a:pPr>
              <a:defRPr/>
            </a:pPr>
            <a:r>
              <a:rPr lang="en-US" smtClean="0"/>
              <a:t>SNIST/BT/Ravindra/IPR-5</a:t>
            </a:r>
            <a:endParaRPr lang="en-US"/>
          </a:p>
        </p:txBody>
      </p:sp>
      <p:sp>
        <p:nvSpPr>
          <p:cNvPr id="6" name="Slide Number Placeholder 5"/>
          <p:cNvSpPr>
            <a:spLocks noGrp="1"/>
          </p:cNvSpPr>
          <p:nvPr>
            <p:ph type="sldNum" sz="quarter" idx="12"/>
          </p:nvPr>
        </p:nvSpPr>
        <p:spPr/>
        <p:txBody>
          <a:bodyPr/>
          <a:lstStyle/>
          <a:p>
            <a:pPr>
              <a:defRPr/>
            </a:pPr>
            <a:fld id="{583EDBC6-2D70-4354-B65D-3DA8A3DB9728}"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4198EF2D-4766-4A72-85CA-E36B6E55DEB6}" type="datetime1">
              <a:rPr lang="en-US" smtClean="0"/>
              <a:pPr>
                <a:defRPr/>
              </a:pPr>
              <a:t>2/23/2024</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80BB427A-30BC-4D3F-891B-0D44DD3A402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C7A95B44-464D-4A95-86FD-FB64E03BB18B}" type="datetime1">
              <a:rPr lang="en-US" smtClean="0"/>
              <a:pPr>
                <a:defRPr/>
              </a:pPr>
              <a:t>2/23/2024</a:t>
            </a:fld>
            <a:endParaRPr lang="en-US"/>
          </a:p>
        </p:txBody>
      </p:sp>
      <p:sp>
        <p:nvSpPr>
          <p:cNvPr id="8" name="Footer Placeholder 7"/>
          <p:cNvSpPr>
            <a:spLocks noGrp="1"/>
          </p:cNvSpPr>
          <p:nvPr>
            <p:ph type="ftr" sz="quarter" idx="11"/>
          </p:nvPr>
        </p:nvSpPr>
        <p:spPr/>
        <p:txBody>
          <a:bodyPr/>
          <a:lstStyle/>
          <a:p>
            <a:pPr>
              <a:defRPr/>
            </a:pPr>
            <a:r>
              <a:rPr lang="en-US" smtClean="0"/>
              <a:t>SNIST/BT/Ravindra/IPR-5</a:t>
            </a:r>
            <a:endParaRPr lang="en-US"/>
          </a:p>
        </p:txBody>
      </p:sp>
      <p:sp>
        <p:nvSpPr>
          <p:cNvPr id="9" name="Slide Number Placeholder 8"/>
          <p:cNvSpPr>
            <a:spLocks noGrp="1"/>
          </p:cNvSpPr>
          <p:nvPr>
            <p:ph type="sldNum" sz="quarter" idx="12"/>
          </p:nvPr>
        </p:nvSpPr>
        <p:spPr/>
        <p:txBody>
          <a:bodyPr/>
          <a:lstStyle/>
          <a:p>
            <a:pPr>
              <a:defRPr/>
            </a:pPr>
            <a:fld id="{EEC98A2D-6137-487D-AF80-58A475154F3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4609A5BA-3048-4605-BBEE-1202010B3FDA}" type="datetime1">
              <a:rPr lang="en-US" smtClean="0"/>
              <a:pPr>
                <a:defRPr/>
              </a:pPr>
              <a:t>2/23/2024</a:t>
            </a:fld>
            <a:endParaRPr lang="en-US"/>
          </a:p>
        </p:txBody>
      </p:sp>
      <p:sp>
        <p:nvSpPr>
          <p:cNvPr id="4" name="Footer Placeholder 3"/>
          <p:cNvSpPr>
            <a:spLocks noGrp="1"/>
          </p:cNvSpPr>
          <p:nvPr>
            <p:ph type="ftr" sz="quarter" idx="11"/>
          </p:nvPr>
        </p:nvSpPr>
        <p:spPr/>
        <p:txBody>
          <a:bodyPr/>
          <a:lstStyle/>
          <a:p>
            <a:pPr>
              <a:defRPr/>
            </a:pPr>
            <a:r>
              <a:rPr lang="en-US" smtClean="0"/>
              <a:t>SNIST/BT/Ravindra/IPR-5</a:t>
            </a:r>
            <a:endParaRPr lang="en-US"/>
          </a:p>
        </p:txBody>
      </p:sp>
      <p:sp>
        <p:nvSpPr>
          <p:cNvPr id="5" name="Slide Number Placeholder 4"/>
          <p:cNvSpPr>
            <a:spLocks noGrp="1"/>
          </p:cNvSpPr>
          <p:nvPr>
            <p:ph type="sldNum" sz="quarter" idx="12"/>
          </p:nvPr>
        </p:nvSpPr>
        <p:spPr/>
        <p:txBody>
          <a:bodyPr/>
          <a:lstStyle/>
          <a:p>
            <a:pPr>
              <a:defRPr/>
            </a:pPr>
            <a:fld id="{C0DFEAFC-6061-45AB-9C46-8E054562E5D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7D7ADA1-0C5A-4050-AD8C-9681C3E7731C}" type="datetime1">
              <a:rPr lang="en-US" smtClean="0"/>
              <a:pPr>
                <a:defRPr/>
              </a:pPr>
              <a:t>2/23/2024</a:t>
            </a:fld>
            <a:endParaRPr lang="en-US"/>
          </a:p>
        </p:txBody>
      </p:sp>
      <p:sp>
        <p:nvSpPr>
          <p:cNvPr id="3" name="Footer Placeholder 2"/>
          <p:cNvSpPr>
            <a:spLocks noGrp="1"/>
          </p:cNvSpPr>
          <p:nvPr>
            <p:ph type="ftr" sz="quarter" idx="11"/>
          </p:nvPr>
        </p:nvSpPr>
        <p:spPr/>
        <p:txBody>
          <a:bodyPr/>
          <a:lstStyle/>
          <a:p>
            <a:pPr>
              <a:defRPr/>
            </a:pPr>
            <a:r>
              <a:rPr lang="en-US" smtClean="0"/>
              <a:t>SNIST/BT/Ravindra/IPR-5</a:t>
            </a:r>
            <a:endParaRPr lang="en-US"/>
          </a:p>
        </p:txBody>
      </p:sp>
      <p:sp>
        <p:nvSpPr>
          <p:cNvPr id="4" name="Slide Number Placeholder 3"/>
          <p:cNvSpPr>
            <a:spLocks noGrp="1"/>
          </p:cNvSpPr>
          <p:nvPr>
            <p:ph type="sldNum" sz="quarter" idx="12"/>
          </p:nvPr>
        </p:nvSpPr>
        <p:spPr/>
        <p:txBody>
          <a:bodyPr/>
          <a:lstStyle/>
          <a:p>
            <a:pPr>
              <a:defRPr/>
            </a:pPr>
            <a:fld id="{318E2DFC-155D-46F1-94F5-3992C1D979A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F9366EEA-8DCE-40D7-9141-EF296BF4E994}" type="datetime1">
              <a:rPr lang="en-US" smtClean="0"/>
              <a:pPr>
                <a:defRPr/>
              </a:pPr>
              <a:t>2/23/2024</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801D70C1-6BC0-488D-A8FE-2932C6B188A0}"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97B8967-E9C1-4F3A-A2EB-DFAE7BFDA827}" type="datetime1">
              <a:rPr lang="en-US" smtClean="0"/>
              <a:pPr>
                <a:defRPr/>
              </a:pPr>
              <a:t>2/23/2024</a:t>
            </a:fld>
            <a:endParaRPr lang="en-US"/>
          </a:p>
        </p:txBody>
      </p:sp>
      <p:sp>
        <p:nvSpPr>
          <p:cNvPr id="6" name="Footer Placeholder 5"/>
          <p:cNvSpPr>
            <a:spLocks noGrp="1"/>
          </p:cNvSpPr>
          <p:nvPr>
            <p:ph type="ftr" sz="quarter" idx="11"/>
          </p:nvPr>
        </p:nvSpPr>
        <p:spPr/>
        <p:txBody>
          <a:bodyPr/>
          <a:lstStyle/>
          <a:p>
            <a:pPr>
              <a:defRPr/>
            </a:pPr>
            <a:r>
              <a:rPr lang="en-US" smtClean="0"/>
              <a:t>SNIST/BT/Ravindra/IPR-5</a:t>
            </a:r>
            <a:endParaRPr lang="en-US"/>
          </a:p>
        </p:txBody>
      </p:sp>
      <p:sp>
        <p:nvSpPr>
          <p:cNvPr id="7" name="Slide Number Placeholder 6"/>
          <p:cNvSpPr>
            <a:spLocks noGrp="1"/>
          </p:cNvSpPr>
          <p:nvPr>
            <p:ph type="sldNum" sz="quarter" idx="12"/>
          </p:nvPr>
        </p:nvSpPr>
        <p:spPr/>
        <p:txBody>
          <a:bodyPr/>
          <a:lstStyle/>
          <a:p>
            <a:pPr>
              <a:defRPr/>
            </a:pPr>
            <a:fld id="{5CE6A6F4-9726-425C-9DE9-75DA21EA76AF}"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84F655-4ECC-49DF-8503-F6EF0DBCE605}" type="datetime1">
              <a:rPr lang="en-US" smtClean="0"/>
              <a:pPr>
                <a:defRPr/>
              </a:pPr>
              <a:t>2/23/2024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SNIST/BT/Ravindra/IPR-5</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683341F-C07A-494C-9ACE-BB183F5EB5E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20.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5.png"/><Relationship Id="rId5" Type="http://schemas.openxmlformats.org/officeDocument/2006/relationships/oleObject" Target="../embeddings/oleObject24.bin"/><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26.bin"/><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8.bin"/><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oleObject" Target="../embeddings/oleObject31.bin"/><Relationship Id="rId10" Type="http://schemas.openxmlformats.org/officeDocument/2006/relationships/image" Target="../media/image62.jpeg"/><Relationship Id="rId4" Type="http://schemas.openxmlformats.org/officeDocument/2006/relationships/oleObject" Target="../embeddings/oleObject30.bin"/><Relationship Id="rId9" Type="http://schemas.openxmlformats.org/officeDocument/2006/relationships/oleObject" Target="../embeddings/oleObject35.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3.bin"/><Relationship Id="rId5" Type="http://schemas.openxmlformats.org/officeDocument/2006/relationships/oleObject" Target="../embeddings/oleObject42.bin"/><Relationship Id="rId4" Type="http://schemas.openxmlformats.org/officeDocument/2006/relationships/oleObject" Target="../embeddings/oleObject4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6.jpeg"/><Relationship Id="rId4" Type="http://schemas.openxmlformats.org/officeDocument/2006/relationships/oleObject" Target="../embeddings/oleObject45.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circuitglobe.com/wp-content/uploads/2015/11/construction-of-dc-generator-fig-1-compressor.jp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02.png"/><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106.png"/><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oleObject" Target="../embeddings/oleObject68.bin"/><Relationship Id="rId5" Type="http://schemas.openxmlformats.org/officeDocument/2006/relationships/image" Target="../media/image123.jpeg"/><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743200"/>
            <a:ext cx="8001000" cy="3352800"/>
          </a:xfrm>
        </p:spPr>
        <p:txBody>
          <a:bodyPr>
            <a:noAutofit/>
          </a:bodyPr>
          <a:lstStyle/>
          <a:p>
            <a:pPr algn="ctr" eaLnBrk="1" fontAlgn="auto" hangingPunct="1">
              <a:lnSpc>
                <a:spcPct val="100000"/>
              </a:lnSpc>
              <a:spcAft>
                <a:spcPts val="0"/>
              </a:spcAft>
              <a:defRPr/>
            </a:pP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
            </a:r>
            <a:br>
              <a:rPr lang="en-US" sz="4000" b="1" dirty="0" smtClean="0">
                <a:solidFill>
                  <a:srgbClr val="C00000"/>
                </a:solidFill>
                <a:latin typeface="Times New Roman" panose="02020603050405020304" pitchFamily="18" charset="0"/>
                <a:cs typeface="Times New Roman" panose="02020603050405020304"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Basic of Electrical and Electronics Engineering (BEEE)</a:t>
            </a:r>
            <a:r>
              <a:rPr lang="en-US" sz="4000" b="1" dirty="0" smtClean="0">
                <a:latin typeface="Times New Roman" panose="02020603050405020304" pitchFamily="18" charset="0"/>
                <a:cs typeface="Times New Roman" panose="02020603050405020304" pitchFamily="18" charset="0"/>
              </a:rPr>
              <a:t/>
            </a:r>
            <a:br>
              <a:rPr lang="en-US" sz="40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
            </a:r>
            <a:br>
              <a:rPr lang="en-US" sz="4000" b="1" dirty="0" smtClean="0">
                <a:latin typeface="Times New Roman" panose="02020603050405020304" pitchFamily="18" charset="0"/>
                <a:cs typeface="Times New Roman" panose="02020603050405020304" pitchFamily="18" charset="0"/>
              </a:rPr>
            </a:br>
            <a:r>
              <a:rPr lang="en-US" sz="4000" b="1" dirty="0" smtClean="0">
                <a:solidFill>
                  <a:srgbClr val="000066"/>
                </a:solidFill>
                <a:latin typeface="Times New Roman" panose="02020603050405020304" pitchFamily="18" charset="0"/>
                <a:cs typeface="Times New Roman" panose="02020603050405020304" pitchFamily="18" charset="0"/>
              </a:rPr>
              <a:t/>
            </a:r>
            <a:br>
              <a:rPr lang="en-US" sz="4000" b="1" dirty="0" smtClean="0">
                <a:solidFill>
                  <a:srgbClr val="000066"/>
                </a:solidFill>
                <a:latin typeface="Times New Roman" panose="02020603050405020304" pitchFamily="18" charset="0"/>
                <a:cs typeface="Times New Roman" panose="02020603050405020304" pitchFamily="18" charset="0"/>
              </a:rPr>
            </a:br>
            <a:r>
              <a:rPr lang="en-US" sz="5400" b="1" dirty="0" smtClean="0">
                <a:solidFill>
                  <a:srgbClr val="C00000"/>
                </a:solidFill>
                <a:latin typeface="Times New Roman" panose="02020603050405020304" pitchFamily="18" charset="0"/>
                <a:cs typeface="Times New Roman" panose="02020603050405020304" pitchFamily="18" charset="0"/>
              </a:rPr>
              <a:t/>
            </a:r>
            <a:br>
              <a:rPr lang="en-US" sz="5400" b="1" dirty="0" smtClean="0">
                <a:solidFill>
                  <a:srgbClr val="C00000"/>
                </a:solidFill>
                <a:latin typeface="Times New Roman" panose="02020603050405020304" pitchFamily="18" charset="0"/>
                <a:cs typeface="Times New Roman" panose="02020603050405020304" pitchFamily="18" charset="0"/>
              </a:rPr>
            </a:br>
            <a:r>
              <a:rPr lang="en-US" sz="5400" b="1" dirty="0" smtClean="0">
                <a:solidFill>
                  <a:srgbClr val="C00000"/>
                </a:solidFill>
                <a:latin typeface="Times New Roman" panose="02020603050405020304" pitchFamily="18" charset="0"/>
                <a:cs typeface="Times New Roman" panose="02020603050405020304" pitchFamily="18" charset="0"/>
              </a:rPr>
              <a:t> </a:t>
            </a:r>
            <a:endParaRPr lang="en-US" sz="5400" b="1" dirty="0">
              <a:solidFill>
                <a:srgbClr val="C00000"/>
              </a:solidFill>
              <a:latin typeface="Times New Roman" panose="02020603050405020304" pitchFamily="18" charset="0"/>
              <a:cs typeface="Times New Roman" panose="02020603050405020304" pitchFamily="18" charset="0"/>
            </a:endParaRPr>
          </a:p>
        </p:txBody>
      </p:sp>
      <p:sp>
        <p:nvSpPr>
          <p:cNvPr id="7171" name="Subtitle 2"/>
          <p:cNvSpPr>
            <a:spLocks noGrp="1"/>
          </p:cNvSpPr>
          <p:nvPr>
            <p:ph type="subTitle" idx="1"/>
          </p:nvPr>
        </p:nvSpPr>
        <p:spPr>
          <a:xfrm>
            <a:off x="2209800" y="3962400"/>
            <a:ext cx="5638800" cy="1756356"/>
          </a:xfrm>
        </p:spPr>
        <p:txBody>
          <a:bodyPr>
            <a:noAutofit/>
          </a:bodyPr>
          <a:lstStyle/>
          <a:p>
            <a:pPr algn="ctr" eaLnBrk="1" hangingPunct="1">
              <a:defRPr/>
            </a:pPr>
            <a:r>
              <a:rPr lang="en-US" sz="2800" b="1" dirty="0" smtClean="0">
                <a:latin typeface="Times New Roman" panose="02020603050405020304" pitchFamily="18" charset="0"/>
                <a:cs typeface="Times New Roman" panose="02020603050405020304" pitchFamily="18" charset="0"/>
              </a:rPr>
              <a:t>By</a:t>
            </a:r>
          </a:p>
          <a:p>
            <a:pPr algn="ctr" eaLnBrk="1" hangingPunct="1">
              <a:defRPr/>
            </a:pPr>
            <a:r>
              <a:rPr lang="en-US" sz="2800" b="1" dirty="0" smtClean="0">
                <a:latin typeface="Times New Roman" panose="02020603050405020304" pitchFamily="18" charset="0"/>
                <a:cs typeface="Times New Roman" panose="02020603050405020304" pitchFamily="18" charset="0"/>
              </a:rPr>
              <a:t>Dr. G. </a:t>
            </a:r>
            <a:r>
              <a:rPr lang="en-US" sz="2800" b="1" dirty="0" err="1" smtClean="0">
                <a:latin typeface="Times New Roman" panose="02020603050405020304" pitchFamily="18" charset="0"/>
                <a:cs typeface="Times New Roman" panose="02020603050405020304" pitchFamily="18" charset="0"/>
              </a:rPr>
              <a:t>Ramesh</a:t>
            </a:r>
            <a:r>
              <a:rPr lang="en-US" sz="2800" b="1" dirty="0" smtClean="0">
                <a:latin typeface="Times New Roman" panose="02020603050405020304" pitchFamily="18" charset="0"/>
                <a:cs typeface="Times New Roman" panose="02020603050405020304" pitchFamily="18" charset="0"/>
              </a:rPr>
              <a:t> </a:t>
            </a:r>
          </a:p>
          <a:p>
            <a:pPr algn="ctr" eaLnBrk="1" hangingPunct="1">
              <a:defRPr/>
            </a:pPr>
            <a:endParaRPr lang="en-US" sz="2600" b="1" dirty="0" smtClean="0">
              <a:latin typeface="Times New Roman" panose="02020603050405020304" pitchFamily="18" charset="0"/>
              <a:cs typeface="Times New Roman" panose="02020603050405020304" pitchFamily="18" charset="0"/>
            </a:endParaRPr>
          </a:p>
        </p:txBody>
      </p:sp>
      <p:pic>
        <p:nvPicPr>
          <p:cNvPr id="12292" name="Picture 1" descr="C:\Documents and Settings\Administrator\My Documents\My Pictures\snisT AUTONOMOUS logo.jpg"/>
          <p:cNvPicPr>
            <a:picLocks noChangeAspect="1" noChangeArrowheads="1"/>
          </p:cNvPicPr>
          <p:nvPr/>
        </p:nvPicPr>
        <p:blipFill>
          <a:blip r:embed="rId2"/>
          <a:srcRect/>
          <a:stretch>
            <a:fillRect/>
          </a:stretch>
        </p:blipFill>
        <p:spPr bwMode="auto">
          <a:xfrm>
            <a:off x="3657600" y="990600"/>
            <a:ext cx="1828800" cy="83820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2000" advTm="5393"/>
    </mc:Choice>
    <mc:Fallback>
      <p:transition spd="slow" advTm="539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10</a:t>
            </a:fld>
            <a:endParaRPr lang="en-US"/>
          </a:p>
        </p:txBody>
      </p:sp>
      <p:sp>
        <p:nvSpPr>
          <p:cNvPr id="3" name="Content Placeholder 2"/>
          <p:cNvSpPr>
            <a:spLocks noGrp="1"/>
          </p:cNvSpPr>
          <p:nvPr>
            <p:ph sz="half" idx="1"/>
          </p:nvPr>
        </p:nvSpPr>
        <p:spPr>
          <a:xfrm>
            <a:off x="533400" y="685800"/>
            <a:ext cx="8001000" cy="5746751"/>
          </a:xfrm>
        </p:spPr>
        <p:txBody>
          <a:bodyPr>
            <a:noAutofit/>
          </a:bodyPr>
          <a:lstStyle/>
          <a:p>
            <a:pPr algn="just">
              <a:lnSpc>
                <a:spcPct val="150000"/>
              </a:lnSpc>
              <a:spcBef>
                <a:spcPts val="0"/>
              </a:spcBef>
              <a:buFont typeface="Wingdings" panose="05000000000000000000" pitchFamily="2" charset="2"/>
              <a:buChar char="Ø"/>
            </a:pPr>
            <a:r>
              <a:rPr lang="en-IN" altLang="en-US" sz="2800" b="1" dirty="0" smtClean="0">
                <a:solidFill>
                  <a:srgbClr val="C00000"/>
                </a:solidFill>
                <a:latin typeface="Times New Roman" pitchFamily="18" charset="0"/>
                <a:cs typeface="Times New Roman" pitchFamily="18" charset="0"/>
              </a:rPr>
              <a:t> </a:t>
            </a:r>
            <a:r>
              <a:rPr lang="en-IN" altLang="en-US" sz="2400" b="1" dirty="0" smtClean="0">
                <a:latin typeface="Times New Roman" pitchFamily="18" charset="0"/>
                <a:cs typeface="Times New Roman" pitchFamily="18" charset="0"/>
              </a:rPr>
              <a:t>one watt is amount of power generated  when one joule of energy consumed in one second. </a:t>
            </a:r>
          </a:p>
          <a:p>
            <a:pPr algn="just">
              <a:lnSpc>
                <a:spcPct val="150000"/>
              </a:lnSpc>
              <a:spcBef>
                <a:spcPts val="0"/>
              </a:spcBef>
              <a:buClr>
                <a:srgbClr val="C00000"/>
              </a:buClr>
              <a:buFont typeface="Wingdings" panose="05000000000000000000" pitchFamily="2" charset="2"/>
              <a:buChar char="Ø"/>
            </a:pPr>
            <a:r>
              <a:rPr lang="en-IN" altLang="en-US" sz="2400" b="1" dirty="0" smtClean="0">
                <a:latin typeface="Times New Roman" pitchFamily="18" charset="0"/>
                <a:cs typeface="Times New Roman" pitchFamily="18" charset="0"/>
              </a:rPr>
              <a:t>Thus, the number of joules consumed in one second is always equal to number of watts.</a:t>
            </a:r>
          </a:p>
          <a:p>
            <a:pPr algn="just">
              <a:lnSpc>
                <a:spcPct val="150000"/>
              </a:lnSpc>
              <a:spcBef>
                <a:spcPts val="0"/>
              </a:spcBef>
              <a:buClr>
                <a:srgbClr val="C00000"/>
              </a:buClr>
              <a:buFont typeface="Wingdings" panose="05000000000000000000" pitchFamily="2" charset="2"/>
              <a:buChar char="Ø"/>
            </a:pPr>
            <a:endParaRPr lang="en-IN" altLang="en-US" sz="2400" b="1" dirty="0" smtClean="0">
              <a:latin typeface="Times New Roman" pitchFamily="18" charset="0"/>
              <a:cs typeface="Times New Roman" pitchFamily="18" charset="0"/>
            </a:endParaRPr>
          </a:p>
          <a:p>
            <a:pPr marL="0" indent="0" algn="just">
              <a:lnSpc>
                <a:spcPct val="150000"/>
              </a:lnSpc>
              <a:spcBef>
                <a:spcPts val="0"/>
              </a:spcBef>
              <a:buClr>
                <a:srgbClr val="C00000"/>
              </a:buClr>
              <a:buNone/>
            </a:pPr>
            <a:r>
              <a:rPr lang="en-IN" altLang="en-US" sz="2400" b="1" dirty="0">
                <a:solidFill>
                  <a:srgbClr val="C00000"/>
                </a:solidFill>
                <a:latin typeface="Times New Roman" pitchFamily="18" charset="0"/>
                <a:cs typeface="Times New Roman" pitchFamily="18" charset="0"/>
              </a:rPr>
              <a:t>Pro.1</a:t>
            </a:r>
            <a:r>
              <a:rPr lang="en-IN" altLang="en-US" sz="2400" b="1" dirty="0">
                <a:solidFill>
                  <a:srgbClr val="000066"/>
                </a:solidFill>
                <a:latin typeface="Times New Roman" pitchFamily="18" charset="0"/>
                <a:cs typeface="Times New Roman" pitchFamily="18" charset="0"/>
              </a:rPr>
              <a:t>: </a:t>
            </a:r>
            <a:r>
              <a:rPr lang="en-US" altLang="en-US" sz="2400" b="1" dirty="0">
                <a:solidFill>
                  <a:srgbClr val="000066"/>
                </a:solidFill>
                <a:latin typeface="Times New Roman" pitchFamily="18" charset="0"/>
                <a:cs typeface="Times New Roman" pitchFamily="18" charset="0"/>
              </a:rPr>
              <a:t> What is the power in watts if energy equals to 100 J is used in 2.5 seconds</a:t>
            </a:r>
            <a:r>
              <a:rPr lang="en-US" altLang="en-US" sz="2400" b="1" dirty="0" smtClean="0">
                <a:solidFill>
                  <a:srgbClr val="000066"/>
                </a:solidFill>
                <a:latin typeface="Times New Roman" pitchFamily="18" charset="0"/>
                <a:cs typeface="Times New Roman" pitchFamily="18" charset="0"/>
              </a:rPr>
              <a:t>?</a:t>
            </a:r>
          </a:p>
          <a:p>
            <a:pPr marL="0" indent="0" algn="just">
              <a:lnSpc>
                <a:spcPct val="150000"/>
              </a:lnSpc>
              <a:spcBef>
                <a:spcPts val="0"/>
              </a:spcBef>
              <a:buClr>
                <a:srgbClr val="C00000"/>
              </a:buClr>
              <a:buNone/>
            </a:pPr>
            <a:endParaRPr lang="en-US" sz="2800" b="1" dirty="0">
              <a:solidFill>
                <a:srgbClr val="000066"/>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smtClean="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smtClean="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611571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3152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itchFamily="18" charset="0"/>
                <a:cs typeface="Times New Roman" pitchFamily="18" charset="0"/>
              </a:rPr>
              <a:t>Current (</a:t>
            </a:r>
            <a:r>
              <a:rPr lang="en-US" sz="4000" b="1" i="1" dirty="0" smtClean="0">
                <a:solidFill>
                  <a:srgbClr val="C00000"/>
                </a:solidFill>
                <a:latin typeface="Times New Roman" pitchFamily="18" charset="0"/>
                <a:cs typeface="Times New Roman" pitchFamily="18" charset="0"/>
              </a:rPr>
              <a:t>I</a:t>
            </a:r>
            <a:r>
              <a:rPr lang="en-US" sz="4000" b="1" dirty="0" smtClean="0">
                <a:solidFill>
                  <a:srgbClr val="C00000"/>
                </a:solidFill>
                <a:latin typeface="Times New Roman" pitchFamily="18" charset="0"/>
                <a:cs typeface="Times New Roman" pitchFamily="18" charset="0"/>
              </a:rPr>
              <a:t>)</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11</a:t>
            </a:fld>
            <a:endParaRPr lang="en-US"/>
          </a:p>
        </p:txBody>
      </p:sp>
      <p:sp>
        <p:nvSpPr>
          <p:cNvPr id="5" name="Content Placeholder 4"/>
          <p:cNvSpPr>
            <a:spLocks noGrp="1"/>
          </p:cNvSpPr>
          <p:nvPr>
            <p:ph idx="1"/>
          </p:nvPr>
        </p:nvSpPr>
        <p:spPr>
          <a:xfrm>
            <a:off x="457200" y="1066800"/>
            <a:ext cx="8001000" cy="5029200"/>
          </a:xfrm>
        </p:spPr>
        <p:txBody>
          <a:bodyPr>
            <a:noAutofit/>
          </a:bodyPr>
          <a:lstStyle/>
          <a:p>
            <a:pPr algn="just">
              <a:lnSpc>
                <a:spcPct val="114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Current is defined as the rate of flow of electrons in a conductive or semi conductive material.</a:t>
            </a:r>
          </a:p>
          <a:p>
            <a:pPr algn="just">
              <a:lnSpc>
                <a:spcPct val="114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movement of electrons from one end of the material to other end constitutes an electrical current, denoted by</a:t>
            </a:r>
            <a:r>
              <a:rPr lang="en-US" sz="2400" b="1" i="1" dirty="0" smtClean="0">
                <a:latin typeface="Times New Roman" panose="02020603050405020304" pitchFamily="18" charset="0"/>
                <a:cs typeface="Times New Roman" panose="02020603050405020304" pitchFamily="18" charset="0"/>
              </a:rPr>
              <a:t> I </a:t>
            </a:r>
            <a:r>
              <a:rPr lang="en-US" sz="2400" b="1" dirty="0" smtClean="0">
                <a:latin typeface="Times New Roman" panose="02020603050405020304" pitchFamily="18" charset="0"/>
                <a:cs typeface="Times New Roman" panose="02020603050405020304" pitchFamily="18" charset="0"/>
              </a:rPr>
              <a:t>and measured in ampere </a:t>
            </a:r>
            <a:r>
              <a:rPr lang="en-US" sz="2400" b="1" i="1" dirty="0" smtClean="0">
                <a:latin typeface="Times New Roman" panose="02020603050405020304" pitchFamily="18" charset="0"/>
                <a:cs typeface="Times New Roman" panose="02020603050405020304" pitchFamily="18" charset="0"/>
              </a:rPr>
              <a:t>(A).</a:t>
            </a: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conventional direction of current flow is opposite to flow of electrons.</a:t>
            </a: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14000"/>
              </a:lnSpc>
              <a:spcBef>
                <a:spcPts val="0"/>
              </a:spcBef>
              <a:buClr>
                <a:srgbClr val="C00000"/>
              </a:buClr>
              <a:buFont typeface="Wingdings" pitchFamily="2" charset="2"/>
              <a:buChar char="Ø"/>
            </a:pPr>
            <a:endParaRPr lang="en-US" sz="2400" b="1" i="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89275" name="Picture 187" descr="current flowing in conductors కోసం చిత్ర ఫలితం&quot;"/>
          <p:cNvPicPr>
            <a:picLocks noChangeAspect="1" noChangeArrowheads="1"/>
          </p:cNvPicPr>
          <p:nvPr/>
        </p:nvPicPr>
        <p:blipFill>
          <a:blip r:embed="rId2"/>
          <a:srcRect/>
          <a:stretch>
            <a:fillRect/>
          </a:stretch>
        </p:blipFill>
        <p:spPr bwMode="auto">
          <a:xfrm>
            <a:off x="4572000" y="3200400"/>
            <a:ext cx="3419475" cy="1981200"/>
          </a:xfrm>
          <a:prstGeom prst="rect">
            <a:avLst/>
          </a:prstGeom>
          <a:noFill/>
        </p:spPr>
      </p:pic>
    </p:spTree>
    <p:extLst>
      <p:ext uri="{BB962C8B-B14F-4D97-AF65-F5344CB8AC3E}">
        <p14:creationId xmlns="" xmlns:p14="http://schemas.microsoft.com/office/powerpoint/2010/main" val="3319623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12</a:t>
            </a:fld>
            <a:endParaRPr lang="en-US"/>
          </a:p>
        </p:txBody>
      </p:sp>
      <p:sp>
        <p:nvSpPr>
          <p:cNvPr id="5" name="Content Placeholder 4"/>
          <p:cNvSpPr>
            <a:spLocks noGrp="1"/>
          </p:cNvSpPr>
          <p:nvPr>
            <p:ph idx="1"/>
          </p:nvPr>
        </p:nvSpPr>
        <p:spPr>
          <a:xfrm>
            <a:off x="457200" y="533400"/>
            <a:ext cx="7924800" cy="5029200"/>
          </a:xfrm>
        </p:spPr>
        <p:txBody>
          <a:bodyPr>
            <a:noAutofit/>
          </a:bodyPr>
          <a:lstStyle/>
          <a:p>
            <a:pPr algn="just">
              <a:lnSpc>
                <a:spcPct val="15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5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5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It is measured by number of electrons that flow past a point in unit time,</a:t>
            </a:r>
          </a:p>
          <a:p>
            <a:pPr algn="just">
              <a:lnSpc>
                <a:spcPct val="15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One ampere is equal to one coulomb per second.</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spcBef>
                <a:spcPts val="0"/>
              </a:spcBef>
              <a:buClr>
                <a:srgbClr val="C00000"/>
              </a:buClr>
              <a:buNone/>
            </a:pPr>
            <a:r>
              <a:rPr lang="en-IN" altLang="en-US" sz="2400" b="1" dirty="0" smtClean="0">
                <a:solidFill>
                  <a:srgbClr val="C00000"/>
                </a:solidFill>
                <a:latin typeface="Times New Roman" pitchFamily="18" charset="0"/>
                <a:cs typeface="Times New Roman" pitchFamily="18" charset="0"/>
              </a:rPr>
              <a:t>Pro.2</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itchFamily="18" charset="0"/>
                <a:cs typeface="Times New Roman" pitchFamily="18" charset="0"/>
              </a:rPr>
              <a:t> 50 C </a:t>
            </a:r>
            <a:r>
              <a:rPr lang="en-US" altLang="en-US" sz="2400" b="1" dirty="0">
                <a:solidFill>
                  <a:srgbClr val="000066"/>
                </a:solidFill>
                <a:latin typeface="Times New Roman" pitchFamily="18" charset="0"/>
                <a:cs typeface="Times New Roman" pitchFamily="18" charset="0"/>
              </a:rPr>
              <a:t>of </a:t>
            </a:r>
            <a:r>
              <a:rPr lang="en-US" altLang="en-US" sz="2400" b="1" dirty="0" smtClean="0">
                <a:solidFill>
                  <a:srgbClr val="000066"/>
                </a:solidFill>
                <a:latin typeface="Times New Roman" pitchFamily="18" charset="0"/>
                <a:cs typeface="Times New Roman" pitchFamily="18" charset="0"/>
              </a:rPr>
              <a:t>charge flow fast a given point in 4 s. How many amperes of current is flowing?</a:t>
            </a:r>
          </a:p>
          <a:p>
            <a:pPr marL="0" indent="0" algn="just">
              <a:lnSpc>
                <a:spcPct val="150000"/>
              </a:lnSpc>
              <a:spcBef>
                <a:spcPts val="0"/>
              </a:spcBef>
              <a:buClr>
                <a:srgbClr val="C00000"/>
              </a:buClr>
              <a:buNone/>
            </a:pPr>
            <a:r>
              <a:rPr lang="en-IN" altLang="en-US" sz="2400" b="1" dirty="0" smtClean="0">
                <a:solidFill>
                  <a:srgbClr val="C00000"/>
                </a:solidFill>
                <a:latin typeface="Times New Roman" pitchFamily="18" charset="0"/>
                <a:cs typeface="Times New Roman" pitchFamily="18" charset="0"/>
              </a:rPr>
              <a:t>Pro.3</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itchFamily="18" charset="0"/>
                <a:cs typeface="Times New Roman" pitchFamily="18" charset="0"/>
              </a:rPr>
              <a:t> A 100 W fan is working at 230V supply, what is the current and number of electrons passing through the fan in every second.</a:t>
            </a:r>
          </a:p>
          <a:p>
            <a:pPr marL="0" indent="0" algn="just">
              <a:lnSpc>
                <a:spcPct val="15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algn="just">
              <a:lnSpc>
                <a:spcPct val="15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graphicFrame>
        <p:nvGraphicFramePr>
          <p:cNvPr id="125954" name="Object 2"/>
          <p:cNvGraphicFramePr>
            <a:graphicFrameLocks noChangeAspect="1"/>
          </p:cNvGraphicFramePr>
          <p:nvPr/>
        </p:nvGraphicFramePr>
        <p:xfrm>
          <a:off x="2971800" y="609600"/>
          <a:ext cx="2501900" cy="914400"/>
        </p:xfrm>
        <a:graphic>
          <a:graphicData uri="http://schemas.openxmlformats.org/presentationml/2006/ole">
            <p:oleObj spid="_x0000_s222210" name="Equation" r:id="rId3" imgW="774364" imgH="393529" progId="Equation.3">
              <p:embed/>
            </p:oleObj>
          </a:graphicData>
        </a:graphic>
      </p:graphicFrame>
    </p:spTree>
    <p:extLst>
      <p:ext uri="{BB962C8B-B14F-4D97-AF65-F5344CB8AC3E}">
        <p14:creationId xmlns="" xmlns:p14="http://schemas.microsoft.com/office/powerpoint/2010/main" val="17382240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3152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itchFamily="18" charset="0"/>
                <a:cs typeface="Times New Roman" pitchFamily="18" charset="0"/>
              </a:rPr>
              <a:t>Voltage (</a:t>
            </a:r>
            <a:r>
              <a:rPr lang="en-US" sz="4000" b="1" i="1" dirty="0">
                <a:solidFill>
                  <a:srgbClr val="C00000"/>
                </a:solidFill>
                <a:latin typeface="Times New Roman" pitchFamily="18" charset="0"/>
                <a:cs typeface="Times New Roman" pitchFamily="18" charset="0"/>
              </a:rPr>
              <a:t>V</a:t>
            </a:r>
            <a:r>
              <a:rPr lang="en-US" sz="4000" b="1" dirty="0" smtClean="0">
                <a:solidFill>
                  <a:srgbClr val="C00000"/>
                </a:solidFill>
                <a:latin typeface="Times New Roman" pitchFamily="18" charset="0"/>
                <a:cs typeface="Times New Roman" pitchFamily="18" charset="0"/>
              </a:rPr>
              <a:t>)</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13</a:t>
            </a:fld>
            <a:endParaRPr lang="en-US"/>
          </a:p>
        </p:txBody>
      </p:sp>
      <p:sp>
        <p:nvSpPr>
          <p:cNvPr id="5" name="Content Placeholder 4"/>
          <p:cNvSpPr>
            <a:spLocks noGrp="1"/>
          </p:cNvSpPr>
          <p:nvPr>
            <p:ph idx="1"/>
          </p:nvPr>
        </p:nvSpPr>
        <p:spPr>
          <a:xfrm>
            <a:off x="457200" y="1066800"/>
            <a:ext cx="79248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Electrical </a:t>
            </a:r>
            <a:r>
              <a:rPr lang="en-US" sz="2400" b="1" dirty="0">
                <a:latin typeface="Times New Roman" panose="02020603050405020304" pitchFamily="18" charset="0"/>
                <a:cs typeface="Times New Roman" panose="02020603050405020304" pitchFamily="18" charset="0"/>
              </a:rPr>
              <a:t>voltage is defined as </a:t>
            </a:r>
            <a:r>
              <a:rPr lang="en-US" sz="2400" b="1" dirty="0" smtClean="0">
                <a:latin typeface="Times New Roman" panose="02020603050405020304" pitchFamily="18" charset="0"/>
                <a:cs typeface="Times New Roman" panose="02020603050405020304" pitchFamily="18" charset="0"/>
              </a:rPr>
              <a:t>electric potential </a:t>
            </a:r>
            <a:r>
              <a:rPr lang="en-US" sz="2400" b="1" dirty="0">
                <a:latin typeface="Times New Roman" panose="02020603050405020304" pitchFamily="18" charset="0"/>
                <a:cs typeface="Times New Roman" panose="02020603050405020304" pitchFamily="18" charset="0"/>
              </a:rPr>
              <a:t>difference between two points of an electric </a:t>
            </a:r>
            <a:r>
              <a:rPr lang="en-US" sz="2400" b="1" dirty="0" smtClean="0">
                <a:latin typeface="Times New Roman" panose="02020603050405020304" pitchFamily="18" charset="0"/>
                <a:cs typeface="Times New Roman" panose="02020603050405020304" pitchFamily="18" charset="0"/>
              </a:rPr>
              <a:t>field.</a:t>
            </a:r>
          </a:p>
          <a:p>
            <a:pPr marL="0" indent="0" algn="just">
              <a:lnSpc>
                <a:spcPct val="100000"/>
              </a:lnSpc>
              <a:spcBef>
                <a:spcPts val="0"/>
              </a:spcBef>
              <a:buClr>
                <a:srgbClr val="C00000"/>
              </a:buClr>
              <a:buNone/>
            </a:pPr>
            <a:r>
              <a:rPr lang="en-US" sz="2400" b="1" dirty="0" smtClean="0">
                <a:latin typeface="Times New Roman" panose="02020603050405020304" pitchFamily="18" charset="0"/>
                <a:cs typeface="Times New Roman" panose="02020603050405020304" pitchFamily="18" charset="0"/>
              </a:rPr>
              <a:t> </a:t>
            </a: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It is denoted by V, it is expressed in terms of energy (W) per unit charge (Q).</a:t>
            </a:r>
          </a:p>
          <a:p>
            <a:pPr algn="just">
              <a:lnSpc>
                <a:spcPct val="13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endParaRPr lang="en-US" sz="24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Charge (Q) is measured in coulombs (C</a:t>
            </a:r>
            <a:r>
              <a:rPr lang="en-US" sz="2400" b="1" dirty="0" smtClean="0">
                <a:latin typeface="Times New Roman" panose="02020603050405020304" pitchFamily="18" charset="0"/>
                <a:cs typeface="Times New Roman" panose="02020603050405020304" pitchFamily="18" charset="0"/>
              </a:rPr>
              <a:t>), one coulomb of charge carried by </a:t>
            </a: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graphicFrame>
        <p:nvGraphicFramePr>
          <p:cNvPr id="7" name="Object 2"/>
          <p:cNvGraphicFramePr>
            <a:graphicFrameLocks noChangeAspect="1"/>
          </p:cNvGraphicFramePr>
          <p:nvPr>
            <p:extLst>
              <p:ext uri="{D42A27DB-BD31-4B8C-83A1-F6EECF244321}">
                <p14:modId xmlns="" xmlns:p14="http://schemas.microsoft.com/office/powerpoint/2010/main" val="962918521"/>
              </p:ext>
            </p:extLst>
          </p:nvPr>
        </p:nvGraphicFramePr>
        <p:xfrm>
          <a:off x="3733800" y="3429000"/>
          <a:ext cx="2747963" cy="1066800"/>
        </p:xfrm>
        <a:graphic>
          <a:graphicData uri="http://schemas.openxmlformats.org/presentationml/2006/ole">
            <p:oleObj spid="_x0000_s223234" name="Equation" r:id="rId3" imgW="850531" imgH="418918" progId="Equation.3">
              <p:embed/>
            </p:oleObj>
          </a:graphicData>
        </a:graphic>
      </p:graphicFrame>
      <p:graphicFrame>
        <p:nvGraphicFramePr>
          <p:cNvPr id="3" name="Object 2"/>
          <p:cNvGraphicFramePr>
            <a:graphicFrameLocks noChangeAspect="1"/>
          </p:cNvGraphicFramePr>
          <p:nvPr>
            <p:extLst>
              <p:ext uri="{D42A27DB-BD31-4B8C-83A1-F6EECF244321}">
                <p14:modId xmlns="" xmlns:p14="http://schemas.microsoft.com/office/powerpoint/2010/main" val="3088859490"/>
              </p:ext>
            </p:extLst>
          </p:nvPr>
        </p:nvGraphicFramePr>
        <p:xfrm>
          <a:off x="3124200" y="5181601"/>
          <a:ext cx="1676400" cy="457200"/>
        </p:xfrm>
        <a:graphic>
          <a:graphicData uri="http://schemas.openxmlformats.org/presentationml/2006/ole">
            <p:oleObj spid="_x0000_s223235" name="Equation" r:id="rId4" imgW="647419" imgH="203112" progId="Equation.3">
              <p:embed/>
            </p:oleObj>
          </a:graphicData>
        </a:graphic>
      </p:graphicFrame>
    </p:spTree>
    <p:extLst>
      <p:ext uri="{BB962C8B-B14F-4D97-AF65-F5344CB8AC3E}">
        <p14:creationId xmlns="" xmlns:p14="http://schemas.microsoft.com/office/powerpoint/2010/main" val="422776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14</a:t>
            </a:fld>
            <a:endParaRPr lang="en-US"/>
          </a:p>
        </p:txBody>
      </p:sp>
      <p:sp>
        <p:nvSpPr>
          <p:cNvPr id="5" name="Content Placeholder 4"/>
          <p:cNvSpPr>
            <a:spLocks noGrp="1"/>
          </p:cNvSpPr>
          <p:nvPr>
            <p:ph idx="1"/>
          </p:nvPr>
        </p:nvSpPr>
        <p:spPr>
          <a:xfrm>
            <a:off x="457200" y="511176"/>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smtClean="0">
                <a:latin typeface="Times New Roman" panose="02020603050405020304" pitchFamily="18" charset="0"/>
                <a:cs typeface="Times New Roman" panose="02020603050405020304" pitchFamily="18" charset="0"/>
              </a:rPr>
              <a:t>One volt is the potential difference between two points when one joule of energy is used to pass one coulomb of charge from one point to other. </a:t>
            </a: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r>
              <a:rPr lang="en-IN" altLang="en-US" sz="2800" b="1" dirty="0" smtClean="0">
                <a:solidFill>
                  <a:srgbClr val="C00000"/>
                </a:solidFill>
                <a:latin typeface="Times New Roman" pitchFamily="18" charset="0"/>
                <a:cs typeface="Times New Roman" pitchFamily="18" charset="0"/>
              </a:rPr>
              <a:t>Pro.4</a:t>
            </a:r>
            <a:r>
              <a:rPr lang="en-IN" altLang="en-US" sz="2800" b="1" dirty="0" smtClean="0">
                <a:solidFill>
                  <a:srgbClr val="000066"/>
                </a:solidFill>
                <a:latin typeface="Times New Roman" pitchFamily="18" charset="0"/>
                <a:cs typeface="Times New Roman" pitchFamily="18" charset="0"/>
              </a:rPr>
              <a:t>: </a:t>
            </a:r>
            <a:r>
              <a:rPr lang="en-US" altLang="en-US" sz="2800" b="1" dirty="0" smtClean="0">
                <a:solidFill>
                  <a:srgbClr val="000066"/>
                </a:solidFill>
                <a:latin typeface="Times New Roman" pitchFamily="18" charset="0"/>
                <a:cs typeface="Times New Roman" pitchFamily="18" charset="0"/>
              </a:rPr>
              <a:t> if 80 J of energy is available for every 20 C of charge, what is the voltage?</a:t>
            </a: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051856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867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itchFamily="18" charset="0"/>
                <a:cs typeface="Times New Roman" pitchFamily="18" charset="0"/>
              </a:rPr>
              <a:t>Ohm’s Law</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15</a:t>
            </a:fld>
            <a:endParaRPr lang="en-US"/>
          </a:p>
        </p:txBody>
      </p:sp>
      <p:sp>
        <p:nvSpPr>
          <p:cNvPr id="5" name="Content Placeholder 4"/>
          <p:cNvSpPr>
            <a:spLocks noGrp="1"/>
          </p:cNvSpPr>
          <p:nvPr>
            <p:ph idx="1"/>
          </p:nvPr>
        </p:nvSpPr>
        <p:spPr>
          <a:xfrm>
            <a:off x="609600" y="1219200"/>
            <a:ext cx="7848600" cy="4876800"/>
          </a:xfrm>
        </p:spPr>
        <p:txBody>
          <a:bodyPr>
            <a:noAutofit/>
          </a:bodyPr>
          <a:lstStyle/>
          <a:p>
            <a:pPr algn="just">
              <a:lnSpc>
                <a:spcPct val="130000"/>
              </a:lnSpc>
              <a:spcBef>
                <a:spcPts val="0"/>
              </a:spcBef>
              <a:buClr>
                <a:srgbClr val="C00000"/>
              </a:buClr>
              <a:buFont typeface="Wingdings" pitchFamily="2" charset="2"/>
              <a:buChar char="Ø"/>
            </a:pPr>
            <a:r>
              <a:rPr lang="en-US" sz="2600" b="1" dirty="0" smtClean="0">
                <a:latin typeface="Times New Roman" pitchFamily="18" charset="0"/>
                <a:cs typeface="Times New Roman" pitchFamily="18" charset="0"/>
              </a:rPr>
              <a:t>Ohm's Law deals with the relationship between Voltage, Current and Resistance in any DC electrical circuit at constant  temperature. </a:t>
            </a:r>
          </a:p>
          <a:p>
            <a:pPr algn="just">
              <a:lnSpc>
                <a:spcPct val="130000"/>
              </a:lnSpc>
              <a:spcBef>
                <a:spcPts val="0"/>
              </a:spcBef>
              <a:buClr>
                <a:srgbClr val="C00000"/>
              </a:buClr>
              <a:buFont typeface="Wingdings" pitchFamily="2" charset="2"/>
              <a:buChar char="Ø"/>
            </a:pPr>
            <a:endParaRPr lang="en-US" sz="26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600" b="1" dirty="0" smtClean="0">
                <a:latin typeface="Times New Roman" pitchFamily="18" charset="0"/>
                <a:cs typeface="Times New Roman" pitchFamily="18" charset="0"/>
              </a:rPr>
              <a:t>This relationship states that: the electrical current </a:t>
            </a:r>
            <a:r>
              <a:rPr lang="en-US" sz="2600" b="1" i="1" dirty="0" smtClean="0">
                <a:latin typeface="Times New Roman" pitchFamily="18" charset="0"/>
                <a:cs typeface="Times New Roman" pitchFamily="18" charset="0"/>
              </a:rPr>
              <a:t>(I) </a:t>
            </a:r>
            <a:r>
              <a:rPr lang="en-US" sz="2600" b="1" dirty="0" smtClean="0">
                <a:latin typeface="Times New Roman" pitchFamily="18" charset="0"/>
                <a:cs typeface="Times New Roman" pitchFamily="18" charset="0"/>
              </a:rPr>
              <a:t>flowing in an circuit is proportional to the voltage </a:t>
            </a:r>
            <a:r>
              <a:rPr lang="en-US" sz="2600" b="1" i="1" dirty="0" smtClean="0">
                <a:latin typeface="Times New Roman" pitchFamily="18" charset="0"/>
                <a:cs typeface="Times New Roman" pitchFamily="18" charset="0"/>
              </a:rPr>
              <a:t>(V) </a:t>
            </a:r>
            <a:r>
              <a:rPr lang="en-US" sz="2600" b="1" dirty="0" smtClean="0">
                <a:latin typeface="Times New Roman" pitchFamily="18" charset="0"/>
                <a:cs typeface="Times New Roman" pitchFamily="18" charset="0"/>
              </a:rPr>
              <a:t>and inversely proportional to the resistance </a:t>
            </a:r>
            <a:r>
              <a:rPr lang="en-US" sz="2600" b="1" i="1" dirty="0" smtClean="0">
                <a:latin typeface="Times New Roman" pitchFamily="18" charset="0"/>
                <a:cs typeface="Times New Roman" pitchFamily="18" charset="0"/>
              </a:rPr>
              <a:t>(R).</a:t>
            </a:r>
          </a:p>
        </p:txBody>
      </p:sp>
    </p:spTree>
    <p:extLst>
      <p:ext uri="{BB962C8B-B14F-4D97-AF65-F5344CB8AC3E}">
        <p14:creationId xmlns="" xmlns:p14="http://schemas.microsoft.com/office/powerpoint/2010/main" val="1662603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16</a:t>
            </a:fld>
            <a:endParaRPr lang="en-US"/>
          </a:p>
        </p:txBody>
      </p:sp>
      <p:sp>
        <p:nvSpPr>
          <p:cNvPr id="5" name="Content Placeholder 4"/>
          <p:cNvSpPr>
            <a:spLocks noGrp="1"/>
          </p:cNvSpPr>
          <p:nvPr>
            <p:ph idx="1"/>
          </p:nvPr>
        </p:nvSpPr>
        <p:spPr>
          <a:xfrm>
            <a:off x="457200" y="838200"/>
            <a:ext cx="8382000" cy="5029200"/>
          </a:xfrm>
        </p:spPr>
        <p:txBody>
          <a:bodyPr>
            <a:noAutofit/>
          </a:bodyPr>
          <a:lstStyle/>
          <a:p>
            <a:pPr algn="just">
              <a:lnSpc>
                <a:spcPct val="12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The resistor's current </a:t>
            </a:r>
            <a:r>
              <a:rPr lang="en-US" sz="2800" b="1" i="1" dirty="0" smtClean="0">
                <a:latin typeface="Times New Roman" pitchFamily="18" charset="0"/>
                <a:cs typeface="Times New Roman" pitchFamily="18" charset="0"/>
              </a:rPr>
              <a:t>I</a:t>
            </a:r>
            <a:r>
              <a:rPr lang="en-US" sz="2800" b="1" dirty="0" smtClean="0">
                <a:latin typeface="Times New Roman" pitchFamily="18" charset="0"/>
                <a:cs typeface="Times New Roman" pitchFamily="18" charset="0"/>
              </a:rPr>
              <a:t> is equal to the resistor's voltage </a:t>
            </a:r>
            <a:r>
              <a:rPr lang="en-US" sz="2800" b="1" i="1" dirty="0" smtClean="0">
                <a:latin typeface="Times New Roman" pitchFamily="18" charset="0"/>
                <a:cs typeface="Times New Roman" pitchFamily="18" charset="0"/>
              </a:rPr>
              <a:t>V</a:t>
            </a:r>
            <a:r>
              <a:rPr lang="en-US" sz="2800" b="1" dirty="0" smtClean="0">
                <a:latin typeface="Times New Roman" pitchFamily="18" charset="0"/>
                <a:cs typeface="Times New Roman" pitchFamily="18" charset="0"/>
              </a:rPr>
              <a:t> divided by the resistance </a:t>
            </a:r>
            <a:r>
              <a:rPr lang="en-US" sz="2800" b="1" i="1" dirty="0" smtClean="0">
                <a:latin typeface="Times New Roman" pitchFamily="18" charset="0"/>
                <a:cs typeface="Times New Roman" pitchFamily="18" charset="0"/>
              </a:rPr>
              <a:t>R</a:t>
            </a:r>
          </a:p>
          <a:p>
            <a:pPr algn="just">
              <a:lnSpc>
                <a:spcPct val="120000"/>
              </a:lnSpc>
              <a:spcBef>
                <a:spcPts val="0"/>
              </a:spcBef>
              <a:buClr>
                <a:srgbClr val="C00000"/>
              </a:buClr>
              <a:buFont typeface="Wingdings" pitchFamily="2" charset="2"/>
              <a:buChar char="Ø"/>
            </a:pPr>
            <a:endParaRPr lang="en-US" sz="2800" b="1" i="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endParaRPr lang="en-US" sz="2800" b="1" i="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The voltage </a:t>
            </a:r>
            <a:r>
              <a:rPr lang="en-US" sz="2800" b="1" i="1" dirty="0" smtClean="0">
                <a:latin typeface="Times New Roman" pitchFamily="18" charset="0"/>
                <a:cs typeface="Times New Roman" pitchFamily="18" charset="0"/>
              </a:rPr>
              <a:t>V</a:t>
            </a:r>
            <a:r>
              <a:rPr lang="en-US" sz="2800" b="1" dirty="0" smtClean="0">
                <a:latin typeface="Times New Roman" pitchFamily="18" charset="0"/>
                <a:cs typeface="Times New Roman" pitchFamily="18" charset="0"/>
              </a:rPr>
              <a:t> is equal to the current </a:t>
            </a:r>
            <a:r>
              <a:rPr lang="en-US" sz="2800" b="1" i="1" dirty="0" smtClean="0">
                <a:latin typeface="Times New Roman" pitchFamily="18" charset="0"/>
                <a:cs typeface="Times New Roman" pitchFamily="18" charset="0"/>
              </a:rPr>
              <a:t>I</a:t>
            </a:r>
            <a:r>
              <a:rPr lang="en-US" sz="2800" b="1" dirty="0" smtClean="0">
                <a:latin typeface="Times New Roman" pitchFamily="18" charset="0"/>
                <a:cs typeface="Times New Roman" pitchFamily="18" charset="0"/>
              </a:rPr>
              <a:t> times the resistance </a:t>
            </a:r>
            <a:r>
              <a:rPr lang="en-US" sz="2800" b="1" i="1" dirty="0" smtClean="0">
                <a:latin typeface="Times New Roman" pitchFamily="18" charset="0"/>
                <a:cs typeface="Times New Roman" pitchFamily="18" charset="0"/>
              </a:rPr>
              <a:t>R</a:t>
            </a:r>
            <a:r>
              <a:rPr lang="en-US" sz="2800" b="1" dirty="0" smtClean="0">
                <a:latin typeface="Times New Roman" pitchFamily="18" charset="0"/>
                <a:cs typeface="Times New Roman" pitchFamily="18" charset="0"/>
              </a:rPr>
              <a:t> </a:t>
            </a:r>
          </a:p>
          <a:p>
            <a:pPr algn="just">
              <a:lnSpc>
                <a:spcPct val="120000"/>
              </a:lnSpc>
              <a:spcBef>
                <a:spcPts val="0"/>
              </a:spcBef>
              <a:buClr>
                <a:srgbClr val="C00000"/>
              </a:buClr>
              <a:buFont typeface="Wingdings" pitchFamily="2" charset="2"/>
              <a:buChar char="Ø"/>
            </a:pPr>
            <a:endParaRPr lang="en-US" sz="2800" b="1" i="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The resistance </a:t>
            </a:r>
            <a:r>
              <a:rPr lang="en-US" sz="2800" b="1" i="1" dirty="0" smtClean="0">
                <a:latin typeface="Times New Roman" pitchFamily="18" charset="0"/>
                <a:cs typeface="Times New Roman" pitchFamily="18" charset="0"/>
              </a:rPr>
              <a:t>R</a:t>
            </a:r>
            <a:r>
              <a:rPr lang="en-US" sz="2800" b="1" dirty="0" smtClean="0">
                <a:latin typeface="Times New Roman" pitchFamily="18" charset="0"/>
                <a:cs typeface="Times New Roman" pitchFamily="18" charset="0"/>
              </a:rPr>
              <a:t> is equal to the voltage </a:t>
            </a:r>
            <a:r>
              <a:rPr lang="en-US" sz="2800" b="1" i="1" dirty="0" smtClean="0">
                <a:latin typeface="Times New Roman" pitchFamily="18" charset="0"/>
                <a:cs typeface="Times New Roman" pitchFamily="18" charset="0"/>
              </a:rPr>
              <a:t>V</a:t>
            </a:r>
            <a:r>
              <a:rPr lang="en-US" sz="2800" b="1" dirty="0" smtClean="0">
                <a:latin typeface="Times New Roman" pitchFamily="18" charset="0"/>
                <a:cs typeface="Times New Roman" pitchFamily="18" charset="0"/>
              </a:rPr>
              <a:t>  divided by the current</a:t>
            </a:r>
            <a:r>
              <a:rPr lang="en-US" sz="2800" b="1" i="1" dirty="0" smtClean="0">
                <a:latin typeface="Times New Roman" pitchFamily="18" charset="0"/>
                <a:cs typeface="Times New Roman" pitchFamily="18" charset="0"/>
              </a:rPr>
              <a:t> I</a:t>
            </a:r>
          </a:p>
        </p:txBody>
      </p:sp>
      <p:graphicFrame>
        <p:nvGraphicFramePr>
          <p:cNvPr id="82946" name="Object 2"/>
          <p:cNvGraphicFramePr>
            <a:graphicFrameLocks noChangeAspect="1"/>
          </p:cNvGraphicFramePr>
          <p:nvPr>
            <p:extLst>
              <p:ext uri="{D42A27DB-BD31-4B8C-83A1-F6EECF244321}">
                <p14:modId xmlns="" xmlns:p14="http://schemas.microsoft.com/office/powerpoint/2010/main" val="4047790308"/>
              </p:ext>
            </p:extLst>
          </p:nvPr>
        </p:nvGraphicFramePr>
        <p:xfrm>
          <a:off x="3962400" y="1981201"/>
          <a:ext cx="1676400" cy="990600"/>
        </p:xfrm>
        <a:graphic>
          <a:graphicData uri="http://schemas.openxmlformats.org/presentationml/2006/ole">
            <p:oleObj spid="_x0000_s224258" name="Equation" r:id="rId3" imgW="406048" imgH="393359" progId="Equation.3">
              <p:embed/>
            </p:oleObj>
          </a:graphicData>
        </a:graphic>
      </p:graphicFrame>
      <p:graphicFrame>
        <p:nvGraphicFramePr>
          <p:cNvPr id="82947" name="Object 3"/>
          <p:cNvGraphicFramePr>
            <a:graphicFrameLocks noChangeAspect="1"/>
          </p:cNvGraphicFramePr>
          <p:nvPr>
            <p:extLst>
              <p:ext uri="{D42A27DB-BD31-4B8C-83A1-F6EECF244321}">
                <p14:modId xmlns="" xmlns:p14="http://schemas.microsoft.com/office/powerpoint/2010/main" val="642550467"/>
              </p:ext>
            </p:extLst>
          </p:nvPr>
        </p:nvGraphicFramePr>
        <p:xfrm>
          <a:off x="4114800" y="3886200"/>
          <a:ext cx="1284287" cy="469900"/>
        </p:xfrm>
        <a:graphic>
          <a:graphicData uri="http://schemas.openxmlformats.org/presentationml/2006/ole">
            <p:oleObj spid="_x0000_s224259" name="Equation" r:id="rId4" imgW="457002" imgH="177723" progId="Equation.3">
              <p:embed/>
            </p:oleObj>
          </a:graphicData>
        </a:graphic>
      </p:graphicFrame>
      <p:graphicFrame>
        <p:nvGraphicFramePr>
          <p:cNvPr id="82948" name="Object 4"/>
          <p:cNvGraphicFramePr>
            <a:graphicFrameLocks noChangeAspect="1"/>
          </p:cNvGraphicFramePr>
          <p:nvPr>
            <p:extLst>
              <p:ext uri="{D42A27DB-BD31-4B8C-83A1-F6EECF244321}">
                <p14:modId xmlns="" xmlns:p14="http://schemas.microsoft.com/office/powerpoint/2010/main" val="3402231975"/>
              </p:ext>
            </p:extLst>
          </p:nvPr>
        </p:nvGraphicFramePr>
        <p:xfrm>
          <a:off x="4114800" y="5257800"/>
          <a:ext cx="1457325" cy="1042988"/>
        </p:xfrm>
        <a:graphic>
          <a:graphicData uri="http://schemas.openxmlformats.org/presentationml/2006/ole">
            <p:oleObj spid="_x0000_s224260" name="Equation" r:id="rId5" imgW="431613" imgH="393529" progId="Equation.3">
              <p:embed/>
            </p:oleObj>
          </a:graphicData>
        </a:graphic>
      </p:graphicFrame>
    </p:spTree>
    <p:extLst>
      <p:ext uri="{BB962C8B-B14F-4D97-AF65-F5344CB8AC3E}">
        <p14:creationId xmlns="" xmlns:p14="http://schemas.microsoft.com/office/powerpoint/2010/main" val="1662603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886700" cy="650033"/>
          </a:xfrm>
        </p:spPr>
        <p:txBody>
          <a:bodyPr>
            <a:noAutofit/>
          </a:bodyPr>
          <a:lstStyle/>
          <a:p>
            <a:pPr algn="ctr"/>
            <a:r>
              <a:rPr lang="en-US" sz="2800" b="1" dirty="0" smtClean="0">
                <a:solidFill>
                  <a:srgbClr val="C00000"/>
                </a:solidFill>
                <a:latin typeface="Times New Roman" pitchFamily="18" charset="0"/>
                <a:cs typeface="Times New Roman" pitchFamily="18" charset="0"/>
              </a:rPr>
              <a:t>Network Terminology </a:t>
            </a:r>
            <a:br>
              <a:rPr lang="en-US" sz="2800" b="1" dirty="0" smtClean="0">
                <a:solidFill>
                  <a:srgbClr val="C00000"/>
                </a:solidFill>
                <a:latin typeface="Times New Roman" pitchFamily="18" charset="0"/>
                <a:cs typeface="Times New Roman" pitchFamily="18" charset="0"/>
              </a:rPr>
            </a:br>
            <a:endParaRPr lang="en-US" sz="28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17</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anose="02020603050405020304" pitchFamily="18" charset="0"/>
                <a:cs typeface="Times New Roman" panose="02020603050405020304" pitchFamily="18" charset="0"/>
              </a:rPr>
              <a:t>Network : </a:t>
            </a:r>
            <a:r>
              <a:rPr lang="en-US" sz="2200" b="1" dirty="0" smtClean="0">
                <a:latin typeface="Times New Roman" panose="02020603050405020304" pitchFamily="18" charset="0"/>
                <a:cs typeface="Times New Roman" panose="02020603050405020304" pitchFamily="18" charset="0"/>
              </a:rPr>
              <a:t>Any arrangement of  the various electrical energy sources along with the different circuits elements is called an electrical network.</a:t>
            </a:r>
            <a:endParaRPr lang="en-US" sz="22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smtClean="0">
                <a:solidFill>
                  <a:srgbClr val="000066"/>
                </a:solidFill>
                <a:latin typeface="Times New Roman" panose="02020603050405020304" pitchFamily="18" charset="0"/>
                <a:cs typeface="Times New Roman" panose="02020603050405020304" pitchFamily="18" charset="0"/>
              </a:rPr>
              <a:t>Network  Element or Branch:</a:t>
            </a:r>
            <a:r>
              <a:rPr lang="en-US" sz="2400" b="1" dirty="0" smtClean="0">
                <a:solidFill>
                  <a:srgbClr val="000066"/>
                </a:solidFill>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Any individual circuit element with two terminals which  can be connected to other  circuit element, is called a network element.</a:t>
            </a: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sp>
        <p:nvSpPr>
          <p:cNvPr id="221186" name="AutoShape 2" descr="Image result for electrical networ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download.png"/>
          <p:cNvPicPr>
            <a:picLocks noChangeAspect="1"/>
          </p:cNvPicPr>
          <p:nvPr/>
        </p:nvPicPr>
        <p:blipFill>
          <a:blip r:embed="rId2"/>
          <a:stretch>
            <a:fillRect/>
          </a:stretch>
        </p:blipFill>
        <p:spPr>
          <a:xfrm>
            <a:off x="3276600" y="2362200"/>
            <a:ext cx="3886200" cy="2133600"/>
          </a:xfrm>
          <a:prstGeom prst="rect">
            <a:avLst/>
          </a:prstGeom>
        </p:spPr>
      </p:pic>
    </p:spTree>
    <p:extLst>
      <p:ext uri="{BB962C8B-B14F-4D97-AF65-F5344CB8AC3E}">
        <p14:creationId xmlns="" xmlns:p14="http://schemas.microsoft.com/office/powerpoint/2010/main" val="4258488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18</a:t>
            </a:fld>
            <a:endParaRPr lang="en-US"/>
          </a:p>
        </p:txBody>
      </p:sp>
      <p:sp>
        <p:nvSpPr>
          <p:cNvPr id="5" name="Content Placeholder 4"/>
          <p:cNvSpPr>
            <a:spLocks noGrp="1"/>
          </p:cNvSpPr>
          <p:nvPr>
            <p:ph idx="1"/>
          </p:nvPr>
        </p:nvSpPr>
        <p:spPr>
          <a:xfrm>
            <a:off x="457200" y="609600"/>
            <a:ext cx="81534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anose="02020603050405020304" pitchFamily="18" charset="0"/>
                <a:cs typeface="Times New Roman" panose="02020603050405020304" pitchFamily="18" charset="0"/>
              </a:rPr>
              <a:t>Junction or Node : </a:t>
            </a:r>
            <a:r>
              <a:rPr lang="en-US" sz="2200" b="1" dirty="0" smtClean="0">
                <a:latin typeface="Times New Roman" panose="02020603050405020304" pitchFamily="18" charset="0"/>
                <a:cs typeface="Times New Roman" panose="02020603050405020304" pitchFamily="18" charset="0"/>
              </a:rPr>
              <a:t>A point at which three or more elements are joined together is  called node.</a:t>
            </a:r>
          </a:p>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anose="02020603050405020304" pitchFamily="18" charset="0"/>
                <a:cs typeface="Times New Roman" panose="02020603050405020304" pitchFamily="18" charset="0"/>
              </a:rPr>
              <a:t>Loop or Mesh : </a:t>
            </a:r>
            <a:r>
              <a:rPr lang="en-US" sz="2400" b="1" dirty="0" smtClean="0">
                <a:latin typeface="Times New Roman" panose="02020603050405020304" pitchFamily="18" charset="0"/>
                <a:cs typeface="Times New Roman" panose="02020603050405020304" pitchFamily="18" charset="0"/>
              </a:rPr>
              <a:t>It is a set of branches forming a closed path in a network in such a way that if  one branch is removed then remaining branches do not form a closed path.</a:t>
            </a:r>
          </a:p>
          <a:p>
            <a:pPr algn="just">
              <a:lnSpc>
                <a:spcPct val="13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ctr">
              <a:lnSpc>
                <a:spcPct val="130000"/>
              </a:lnSpc>
              <a:spcBef>
                <a:spcPts val="0"/>
              </a:spcBef>
              <a:buClr>
                <a:srgbClr val="C00000"/>
              </a:buClr>
              <a:buNone/>
            </a:pPr>
            <a:r>
              <a:rPr lang="en-US" sz="3200" b="1" dirty="0" smtClean="0">
                <a:solidFill>
                  <a:srgbClr val="C00000"/>
                </a:solidFill>
                <a:latin typeface="Times New Roman" pitchFamily="18" charset="0"/>
                <a:cs typeface="Times New Roman" pitchFamily="18" charset="0"/>
              </a:rPr>
              <a:t>Kirchhoff’s Law</a:t>
            </a: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300" b="1" dirty="0" smtClean="0">
                <a:latin typeface="Times New Roman" panose="02020603050405020304" pitchFamily="18" charset="0"/>
                <a:cs typeface="Times New Roman" panose="02020603050405020304" pitchFamily="18" charset="0"/>
              </a:rPr>
              <a:t>Kirchhoff's Circuit Laws allow us to solve complex circuit problems by defining a set of basic network laws and theorems for the voltages and currents around a circuit. Which are classified into two types KVL and KCL.</a:t>
            </a:r>
          </a:p>
          <a:p>
            <a:pPr algn="just">
              <a:lnSpc>
                <a:spcPct val="130000"/>
              </a:lnSpc>
              <a:spcBef>
                <a:spcPts val="0"/>
              </a:spcBef>
              <a:buClr>
                <a:srgbClr val="C00000"/>
              </a:buClr>
              <a:buFont typeface="Wingdings" pitchFamily="2" charset="2"/>
              <a:buChar char="Ø"/>
            </a:pPr>
            <a:endParaRPr lang="en-US" sz="28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sp>
        <p:nvSpPr>
          <p:cNvPr id="221186" name="AutoShape 2" descr="Image result for electrical networ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4258488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8867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3600" b="1" dirty="0" smtClean="0">
                <a:solidFill>
                  <a:srgbClr val="C00000"/>
                </a:solidFill>
                <a:latin typeface="Times New Roman" panose="02020603050405020304" pitchFamily="18" charset="0"/>
                <a:cs typeface="Times New Roman" panose="02020603050405020304" pitchFamily="18" charset="0"/>
              </a:rPr>
              <a:t>Kirchhoff's </a:t>
            </a:r>
            <a:r>
              <a:rPr lang="en-US" sz="3600" b="1" dirty="0">
                <a:solidFill>
                  <a:srgbClr val="C00000"/>
                </a:solidFill>
                <a:latin typeface="Times New Roman" panose="02020603050405020304" pitchFamily="18" charset="0"/>
                <a:cs typeface="Times New Roman" panose="02020603050405020304" pitchFamily="18" charset="0"/>
              </a:rPr>
              <a:t>Current Law (KCL) </a:t>
            </a:r>
            <a:r>
              <a:rPr lang="en-US" sz="3100" b="1" dirty="0" smtClean="0">
                <a:latin typeface="Times New Roman" pitchFamily="18" charset="0"/>
                <a:cs typeface="Times New Roman" pitchFamily="18" charset="0"/>
              </a:rPr>
              <a:t/>
            </a:r>
            <a:br>
              <a:rPr lang="en-US" sz="31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19</a:t>
            </a:fld>
            <a:endParaRPr lang="en-US"/>
          </a:p>
        </p:txBody>
      </p:sp>
      <p:sp>
        <p:nvSpPr>
          <p:cNvPr id="5" name="Content Placeholder 4"/>
          <p:cNvSpPr>
            <a:spLocks noGrp="1"/>
          </p:cNvSpPr>
          <p:nvPr>
            <p:ph idx="1"/>
          </p:nvPr>
        </p:nvSpPr>
        <p:spPr>
          <a:xfrm>
            <a:off x="457200" y="1143000"/>
            <a:ext cx="81534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KCL states that the sum of current entering into any node is equal to the sum of the currents leaving that node.</a:t>
            </a:r>
            <a:r>
              <a:rPr lang="en-US" sz="2400" b="1" dirty="0">
                <a:latin typeface="Times New Roman" panose="02020603050405020304" pitchFamily="18" charset="0"/>
                <a:cs typeface="Times New Roman" panose="02020603050405020304" pitchFamily="18" charset="0"/>
              </a:rPr>
              <a:t> </a:t>
            </a: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node may be an interconnection of two or more branches.</a:t>
            </a:r>
            <a:endParaRPr lang="en-US" sz="24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00200" y="3581400"/>
            <a:ext cx="5610225" cy="2546351"/>
          </a:xfrm>
          <a:prstGeom prst="rect">
            <a:avLst/>
          </a:prstGeom>
        </p:spPr>
      </p:pic>
    </p:spTree>
    <p:extLst>
      <p:ext uri="{BB962C8B-B14F-4D97-AF65-F5344CB8AC3E}">
        <p14:creationId xmlns="" xmlns:p14="http://schemas.microsoft.com/office/powerpoint/2010/main" val="3743118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a:t>
            </a:fld>
            <a:endParaRPr lang="en-US"/>
          </a:p>
        </p:txBody>
      </p:sp>
      <p:sp>
        <p:nvSpPr>
          <p:cNvPr id="3" name="Rectangle 2"/>
          <p:cNvSpPr/>
          <p:nvPr/>
        </p:nvSpPr>
        <p:spPr>
          <a:xfrm>
            <a:off x="381000" y="381000"/>
            <a:ext cx="8305800" cy="6124754"/>
          </a:xfrm>
          <a:prstGeom prst="rect">
            <a:avLst/>
          </a:prstGeom>
        </p:spPr>
        <p:txBody>
          <a:bodyPr wrap="square">
            <a:spAutoFit/>
          </a:bodyPr>
          <a:lstStyle/>
          <a:p>
            <a:r>
              <a:rPr lang="en-US" sz="2400" b="1" dirty="0" smtClean="0">
                <a:solidFill>
                  <a:srgbClr val="C00000"/>
                </a:solidFill>
                <a:latin typeface="Times New Roman" pitchFamily="18" charset="0"/>
                <a:cs typeface="Times New Roman" pitchFamily="18" charset="0"/>
              </a:rPr>
              <a:t>Syllabus for </a:t>
            </a:r>
            <a:r>
              <a:rPr lang="en-US" sz="2400" b="1" dirty="0" err="1" smtClean="0">
                <a:solidFill>
                  <a:srgbClr val="C00000"/>
                </a:solidFill>
                <a:latin typeface="Times New Roman" pitchFamily="18" charset="0"/>
                <a:cs typeface="Times New Roman" pitchFamily="18" charset="0"/>
              </a:rPr>
              <a:t>B.Tech</a:t>
            </a:r>
            <a:r>
              <a:rPr lang="en-US" sz="2400" b="1" dirty="0" smtClean="0">
                <a:solidFill>
                  <a:srgbClr val="C00000"/>
                </a:solidFill>
                <a:latin typeface="Times New Roman" pitchFamily="18" charset="0"/>
                <a:cs typeface="Times New Roman" pitchFamily="18" charset="0"/>
              </a:rPr>
              <a:t>. I year II Semester </a:t>
            </a:r>
            <a:r>
              <a:rPr lang="en-US" sz="2400" b="1" dirty="0" err="1" smtClean="0">
                <a:solidFill>
                  <a:srgbClr val="C00000"/>
                </a:solidFill>
                <a:latin typeface="Times New Roman" pitchFamily="18" charset="0"/>
                <a:cs typeface="Times New Roman" pitchFamily="18" charset="0"/>
              </a:rPr>
              <a:t>B.Tech</a:t>
            </a:r>
            <a:r>
              <a:rPr lang="en-US" sz="2400" b="1" dirty="0" smtClean="0">
                <a:solidFill>
                  <a:srgbClr val="C00000"/>
                </a:solidFill>
                <a:latin typeface="Times New Roman" pitchFamily="18" charset="0"/>
                <a:cs typeface="Times New Roman" pitchFamily="18" charset="0"/>
              </a:rPr>
              <a:t>. CSE (DS)</a:t>
            </a:r>
          </a:p>
          <a:p>
            <a:r>
              <a:rPr lang="en-US" sz="2800" b="1" dirty="0" smtClean="0">
                <a:solidFill>
                  <a:srgbClr val="00B050"/>
                </a:solidFill>
                <a:latin typeface="Times New Roman" pitchFamily="18" charset="0"/>
                <a:cs typeface="Times New Roman" pitchFamily="18" charset="0"/>
              </a:rPr>
              <a:t>Basic Electrical and Electronics Engineering (BEEE)</a:t>
            </a:r>
          </a:p>
          <a:p>
            <a:endParaRPr lang="en-US" sz="2800" b="1" dirty="0" smtClean="0">
              <a:solidFill>
                <a:srgbClr val="00B050"/>
              </a:solidFill>
              <a:latin typeface="Times New Roman" pitchFamily="18" charset="0"/>
              <a:cs typeface="Times New Roman" pitchFamily="18" charset="0"/>
            </a:endParaRPr>
          </a:p>
          <a:p>
            <a:pPr algn="just"/>
            <a:r>
              <a:rPr lang="en-US" sz="2400" b="1" dirty="0" smtClean="0">
                <a:solidFill>
                  <a:srgbClr val="C00000"/>
                </a:solidFill>
                <a:latin typeface="Times New Roman" pitchFamily="18" charset="0"/>
                <a:cs typeface="Times New Roman" pitchFamily="18" charset="0"/>
              </a:rPr>
              <a:t>Unit – I: </a:t>
            </a:r>
            <a:r>
              <a:rPr lang="en-US" sz="2400" b="1" dirty="0" smtClean="0">
                <a:solidFill>
                  <a:srgbClr val="0070C0"/>
                </a:solidFill>
                <a:latin typeface="Times New Roman" pitchFamily="18" charset="0"/>
                <a:cs typeface="Times New Roman" pitchFamily="18" charset="0"/>
              </a:rPr>
              <a:t>Fundamentals of Electrical Engineering and DC Machines:</a:t>
            </a:r>
          </a:p>
          <a:p>
            <a:pPr algn="just"/>
            <a:r>
              <a:rPr lang="en-US" sz="2000" b="1" dirty="0" smtClean="0">
                <a:latin typeface="Times New Roman" pitchFamily="18" charset="0"/>
                <a:cs typeface="Times New Roman" pitchFamily="18" charset="0"/>
              </a:rPr>
              <a:t>Ohm’s Law, Kirchhoff’s Laws, types of sources, passive elements. Series parallel circuits, mesh and nodal analysis. Superposition, Reciprocity theorem.</a:t>
            </a:r>
          </a:p>
          <a:p>
            <a:pPr algn="just"/>
            <a:r>
              <a:rPr lang="en-US" sz="2000" b="1" dirty="0" smtClean="0">
                <a:latin typeface="Times New Roman" pitchFamily="18" charset="0"/>
                <a:cs typeface="Times New Roman" pitchFamily="18" charset="0"/>
              </a:rPr>
              <a:t>DC Machines: Principle of operation of D.C generators, types, E.M.F equation. Principle of operation of D.C motors, Types motors, Torque equation, Losses and efficiency, simple problems on D.C Generators and motors.</a:t>
            </a:r>
          </a:p>
          <a:p>
            <a:pPr algn="just"/>
            <a:r>
              <a:rPr lang="en-US" sz="2400" b="1" dirty="0" smtClean="0">
                <a:solidFill>
                  <a:srgbClr val="C00000"/>
                </a:solidFill>
                <a:latin typeface="Times New Roman" pitchFamily="18" charset="0"/>
                <a:cs typeface="Times New Roman" pitchFamily="18" charset="0"/>
              </a:rPr>
              <a:t>Unit – II: </a:t>
            </a:r>
            <a:r>
              <a:rPr lang="en-US" sz="2400" b="1" dirty="0" smtClean="0">
                <a:solidFill>
                  <a:srgbClr val="0070C0"/>
                </a:solidFill>
                <a:latin typeface="Times New Roman" pitchFamily="18" charset="0"/>
                <a:cs typeface="Times New Roman" pitchFamily="18" charset="0"/>
              </a:rPr>
              <a:t>Fundamentals of AC circuits:</a:t>
            </a:r>
          </a:p>
          <a:p>
            <a:pPr algn="just"/>
            <a:r>
              <a:rPr lang="en-US" sz="2000" b="1" dirty="0" smtClean="0">
                <a:latin typeface="Times New Roman" pitchFamily="18" charset="0"/>
                <a:cs typeface="Times New Roman" pitchFamily="18" charset="0"/>
              </a:rPr>
              <a:t>AC voltage wave form and basic definitions: Peak Value, R.M.S. value, Average values, Form factor and Peak factor, ’j’ operator, Analysis of single phase AC circuits series and parallel (Simple circuits). Three phase circuits – Star - delta connection, Relation between line and phase voltages / currents in a 3-phase Star-Delta balanced system.</a:t>
            </a:r>
            <a:endParaRPr lang="en-US" b="1" dirty="0" smtClean="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20</a:t>
            </a:fld>
            <a:endParaRPr lang="en-US"/>
          </a:p>
        </p:txBody>
      </p:sp>
      <p:sp>
        <p:nvSpPr>
          <p:cNvPr id="5" name="Content Placeholder 4"/>
          <p:cNvSpPr>
            <a:spLocks noGrp="1"/>
          </p:cNvSpPr>
          <p:nvPr>
            <p:ph idx="1"/>
          </p:nvPr>
        </p:nvSpPr>
        <p:spPr>
          <a:xfrm>
            <a:off x="381000" y="4572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smtClean="0">
                <a:latin typeface="Times New Roman" panose="02020603050405020304" pitchFamily="18" charset="0"/>
                <a:cs typeface="Times New Roman" panose="02020603050405020304" pitchFamily="18" charset="0"/>
              </a:rPr>
              <a:t>Here</a:t>
            </a:r>
            <a:r>
              <a:rPr lang="en-US" sz="2800" b="1" dirty="0">
                <a:latin typeface="Times New Roman" panose="02020603050405020304" pitchFamily="18" charset="0"/>
                <a:cs typeface="Times New Roman" panose="02020603050405020304" pitchFamily="18" charset="0"/>
              </a:rPr>
              <a:t>, the three currents entering the node, I</a:t>
            </a:r>
            <a:r>
              <a:rPr lang="en-US" sz="2800" b="1" baseline="-25000" dirty="0">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I</a:t>
            </a:r>
            <a:r>
              <a:rPr lang="en-US" sz="2800" b="1" baseline="-25000" dirty="0">
                <a:latin typeface="Times New Roman" panose="02020603050405020304" pitchFamily="18" charset="0"/>
                <a:cs typeface="Times New Roman" panose="02020603050405020304" pitchFamily="18" charset="0"/>
              </a:rPr>
              <a:t>2</a:t>
            </a:r>
            <a:r>
              <a:rPr lang="en-US" sz="2800" b="1" dirty="0">
                <a:latin typeface="Times New Roman" panose="02020603050405020304" pitchFamily="18" charset="0"/>
                <a:cs typeface="Times New Roman" panose="02020603050405020304" pitchFamily="18" charset="0"/>
              </a:rPr>
              <a:t>, I</a:t>
            </a:r>
            <a:r>
              <a:rPr lang="en-US" sz="2800" b="1" baseline="-25000" dirty="0">
                <a:latin typeface="Times New Roman" panose="02020603050405020304" pitchFamily="18" charset="0"/>
                <a:cs typeface="Times New Roman" panose="02020603050405020304" pitchFamily="18" charset="0"/>
              </a:rPr>
              <a:t>3</a:t>
            </a:r>
            <a:r>
              <a:rPr lang="en-US" sz="2800" b="1" dirty="0">
                <a:latin typeface="Times New Roman" panose="02020603050405020304" pitchFamily="18" charset="0"/>
                <a:cs typeface="Times New Roman" panose="02020603050405020304" pitchFamily="18" charset="0"/>
              </a:rPr>
              <a:t> are all positive in value and the two currents leaving the node, I</a:t>
            </a:r>
            <a:r>
              <a:rPr lang="en-US" sz="2800" b="1" baseline="-25000" dirty="0">
                <a:latin typeface="Times New Roman" panose="02020603050405020304" pitchFamily="18" charset="0"/>
                <a:cs typeface="Times New Roman" panose="02020603050405020304" pitchFamily="18" charset="0"/>
              </a:rPr>
              <a:t>4</a:t>
            </a:r>
            <a:r>
              <a:rPr lang="en-US" sz="2800" b="1" dirty="0">
                <a:latin typeface="Times New Roman" panose="02020603050405020304" pitchFamily="18" charset="0"/>
                <a:cs typeface="Times New Roman" panose="02020603050405020304" pitchFamily="18" charset="0"/>
              </a:rPr>
              <a:t> and I</a:t>
            </a:r>
            <a:r>
              <a:rPr lang="en-US" sz="2800" b="1" baseline="-25000" dirty="0">
                <a:latin typeface="Times New Roman" panose="02020603050405020304" pitchFamily="18" charset="0"/>
                <a:cs typeface="Times New Roman" panose="02020603050405020304" pitchFamily="18" charset="0"/>
              </a:rPr>
              <a:t>5</a:t>
            </a:r>
            <a:r>
              <a:rPr lang="en-US" sz="2800" b="1" dirty="0">
                <a:latin typeface="Times New Roman" panose="02020603050405020304" pitchFamily="18" charset="0"/>
                <a:cs typeface="Times New Roman" panose="02020603050405020304" pitchFamily="18" charset="0"/>
              </a:rPr>
              <a:t> are negative in value. </a:t>
            </a: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smtClean="0">
                <a:latin typeface="Times New Roman" panose="02020603050405020304" pitchFamily="18" charset="0"/>
                <a:cs typeface="Times New Roman" panose="02020603050405020304" pitchFamily="18" charset="0"/>
              </a:rPr>
              <a:t>Then </a:t>
            </a:r>
            <a:r>
              <a:rPr lang="en-US" sz="2800" b="1" dirty="0">
                <a:latin typeface="Times New Roman" panose="02020603050405020304" pitchFamily="18" charset="0"/>
                <a:cs typeface="Times New Roman" panose="02020603050405020304" pitchFamily="18" charset="0"/>
              </a:rPr>
              <a:t>this means we can also rewrite the equation </a:t>
            </a:r>
            <a:r>
              <a:rPr lang="en-US" sz="2800" b="1" dirty="0" smtClean="0">
                <a:latin typeface="Times New Roman" panose="02020603050405020304" pitchFamily="18" charset="0"/>
                <a:cs typeface="Times New Roman" panose="02020603050405020304" pitchFamily="18" charset="0"/>
              </a:rPr>
              <a:t>as</a:t>
            </a: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marL="0" indent="0" algn="ctr">
              <a:lnSpc>
                <a:spcPct val="130000"/>
              </a:lnSpc>
              <a:spcBef>
                <a:spcPts val="0"/>
              </a:spcBef>
              <a:buClr>
                <a:srgbClr val="C00000"/>
              </a:buClr>
              <a:buNone/>
            </a:pPr>
            <a:r>
              <a:rPr lang="nn-NO" sz="2800" b="1" dirty="0">
                <a:latin typeface="Times New Roman" panose="02020603050405020304" pitchFamily="18" charset="0"/>
                <a:cs typeface="Times New Roman" panose="02020603050405020304" pitchFamily="18" charset="0"/>
              </a:rPr>
              <a:t>I</a:t>
            </a:r>
            <a:r>
              <a:rPr lang="nn-NO" sz="2800" b="1" baseline="-25000" dirty="0">
                <a:latin typeface="Times New Roman" panose="02020603050405020304" pitchFamily="18" charset="0"/>
                <a:cs typeface="Times New Roman" panose="02020603050405020304" pitchFamily="18" charset="0"/>
              </a:rPr>
              <a:t>1</a:t>
            </a:r>
            <a:r>
              <a:rPr lang="nn-NO" sz="2800" b="1" dirty="0">
                <a:latin typeface="Times New Roman" panose="02020603050405020304" pitchFamily="18" charset="0"/>
                <a:cs typeface="Times New Roman" panose="02020603050405020304" pitchFamily="18" charset="0"/>
              </a:rPr>
              <a:t> + I</a:t>
            </a:r>
            <a:r>
              <a:rPr lang="nn-NO" sz="2800" b="1" baseline="-25000" dirty="0">
                <a:latin typeface="Times New Roman" panose="02020603050405020304" pitchFamily="18" charset="0"/>
                <a:cs typeface="Times New Roman" panose="02020603050405020304" pitchFamily="18" charset="0"/>
              </a:rPr>
              <a:t>2</a:t>
            </a:r>
            <a:r>
              <a:rPr lang="nn-NO" sz="2800" b="1" dirty="0">
                <a:latin typeface="Times New Roman" panose="02020603050405020304" pitchFamily="18" charset="0"/>
                <a:cs typeface="Times New Roman" panose="02020603050405020304" pitchFamily="18" charset="0"/>
              </a:rPr>
              <a:t> + I</a:t>
            </a:r>
            <a:r>
              <a:rPr lang="nn-NO" sz="2800" b="1" baseline="-25000" dirty="0">
                <a:latin typeface="Times New Roman" panose="02020603050405020304" pitchFamily="18" charset="0"/>
                <a:cs typeface="Times New Roman" panose="02020603050405020304" pitchFamily="18" charset="0"/>
              </a:rPr>
              <a:t>3</a:t>
            </a:r>
            <a:r>
              <a:rPr lang="nn-NO" sz="2800" b="1" dirty="0">
                <a:latin typeface="Times New Roman" panose="02020603050405020304" pitchFamily="18" charset="0"/>
                <a:cs typeface="Times New Roman" panose="02020603050405020304" pitchFamily="18" charset="0"/>
              </a:rPr>
              <a:t> – I</a:t>
            </a:r>
            <a:r>
              <a:rPr lang="nn-NO" sz="2800" b="1" baseline="-25000" dirty="0">
                <a:latin typeface="Times New Roman" panose="02020603050405020304" pitchFamily="18" charset="0"/>
                <a:cs typeface="Times New Roman" panose="02020603050405020304" pitchFamily="18" charset="0"/>
              </a:rPr>
              <a:t>4</a:t>
            </a:r>
            <a:r>
              <a:rPr lang="nn-NO" sz="2800" b="1" dirty="0">
                <a:latin typeface="Times New Roman" panose="02020603050405020304" pitchFamily="18" charset="0"/>
                <a:cs typeface="Times New Roman" panose="02020603050405020304" pitchFamily="18" charset="0"/>
              </a:rPr>
              <a:t> – I</a:t>
            </a:r>
            <a:r>
              <a:rPr lang="nn-NO" sz="2800" b="1" baseline="-25000" dirty="0">
                <a:latin typeface="Times New Roman" panose="02020603050405020304" pitchFamily="18" charset="0"/>
                <a:cs typeface="Times New Roman" panose="02020603050405020304" pitchFamily="18" charset="0"/>
              </a:rPr>
              <a:t>5</a:t>
            </a:r>
            <a:r>
              <a:rPr lang="nn-NO" sz="2800" b="1" dirty="0">
                <a:latin typeface="Times New Roman" panose="02020603050405020304" pitchFamily="18" charset="0"/>
                <a:cs typeface="Times New Roman" panose="02020603050405020304" pitchFamily="18" charset="0"/>
              </a:rPr>
              <a:t> = 0</a:t>
            </a:r>
            <a:endParaRPr lang="en-US" sz="2800" b="1"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We can use Kirchhoff’s current law when </a:t>
            </a:r>
            <a:r>
              <a:rPr lang="en-US" sz="2800" b="1" dirty="0" smtClean="0">
                <a:latin typeface="Times New Roman" panose="02020603050405020304" pitchFamily="18" charset="0"/>
                <a:cs typeface="Times New Roman" panose="02020603050405020304" pitchFamily="18" charset="0"/>
              </a:rPr>
              <a:t>analyzing </a:t>
            </a:r>
            <a:r>
              <a:rPr lang="en-US" sz="2800" b="1" dirty="0">
                <a:latin typeface="Times New Roman" panose="02020603050405020304" pitchFamily="18" charset="0"/>
                <a:cs typeface="Times New Roman" panose="02020603050405020304" pitchFamily="18" charset="0"/>
              </a:rPr>
              <a:t>parallel circuits</a:t>
            </a:r>
            <a:r>
              <a:rPr lang="en-US" sz="2800" b="1"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300994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21</a:t>
            </a:fld>
            <a:endParaRPr lang="en-US"/>
          </a:p>
        </p:txBody>
      </p:sp>
      <p:sp>
        <p:nvSpPr>
          <p:cNvPr id="5" name="Content Placeholder 4"/>
          <p:cNvSpPr>
            <a:spLocks noGrp="1"/>
          </p:cNvSpPr>
          <p:nvPr>
            <p:ph idx="1"/>
          </p:nvPr>
        </p:nvSpPr>
        <p:spPr>
          <a:xfrm>
            <a:off x="685800" y="685800"/>
            <a:ext cx="7696200" cy="5029200"/>
          </a:xfrm>
        </p:spPr>
        <p:txBody>
          <a:bodyPr>
            <a:noAutofit/>
          </a:bodyPr>
          <a:lstStyle/>
          <a:p>
            <a:pPr marL="0" indent="0" algn="just">
              <a:lnSpc>
                <a:spcPct val="130000"/>
              </a:lnSpc>
              <a:spcBef>
                <a:spcPts val="0"/>
              </a:spcBef>
              <a:buClr>
                <a:srgbClr val="C00000"/>
              </a:buClr>
              <a:buNone/>
            </a:pPr>
            <a:r>
              <a:rPr lang="en-IN" altLang="en-US" sz="2800" b="1" dirty="0" smtClean="0">
                <a:solidFill>
                  <a:srgbClr val="C00000"/>
                </a:solidFill>
                <a:latin typeface="Times New Roman" pitchFamily="18" charset="0"/>
                <a:cs typeface="Times New Roman" pitchFamily="18" charset="0"/>
              </a:rPr>
              <a:t>Pro.5</a:t>
            </a:r>
            <a:r>
              <a:rPr lang="en-IN" altLang="en-US" sz="2800" b="1" dirty="0" smtClean="0">
                <a:solidFill>
                  <a:srgbClr val="000066"/>
                </a:solidFill>
                <a:latin typeface="Times New Roman" pitchFamily="18" charset="0"/>
                <a:cs typeface="Times New Roman" pitchFamily="18" charset="0"/>
              </a:rPr>
              <a:t>: </a:t>
            </a:r>
            <a:r>
              <a:rPr lang="en-US" altLang="en-US" sz="2800" b="1" dirty="0" smtClean="0">
                <a:solidFill>
                  <a:srgbClr val="000066"/>
                </a:solidFill>
                <a:latin typeface="Times New Roman" pitchFamily="18" charset="0"/>
                <a:cs typeface="Times New Roman" pitchFamily="18" charset="0"/>
              </a:rPr>
              <a:t> Determine the current in all resistors in the circuits shown in figures.</a:t>
            </a:r>
          </a:p>
          <a:p>
            <a:pPr marL="0" indent="0" algn="just">
              <a:lnSpc>
                <a:spcPct val="13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19199" y="2133599"/>
            <a:ext cx="6477001" cy="3581401"/>
          </a:xfrm>
          <a:prstGeom prst="rect">
            <a:avLst/>
          </a:prstGeom>
        </p:spPr>
      </p:pic>
    </p:spTree>
    <p:extLst>
      <p:ext uri="{BB962C8B-B14F-4D97-AF65-F5344CB8AC3E}">
        <p14:creationId xmlns="" xmlns:p14="http://schemas.microsoft.com/office/powerpoint/2010/main" val="2231373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8867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Kirchhoff's </a:t>
            </a:r>
            <a:r>
              <a:rPr lang="en-US" sz="4000" b="1" dirty="0" smtClean="0">
                <a:solidFill>
                  <a:srgbClr val="C00000"/>
                </a:solidFill>
                <a:latin typeface="Times New Roman" panose="02020603050405020304" pitchFamily="18" charset="0"/>
                <a:cs typeface="Times New Roman" panose="02020603050405020304" pitchFamily="18" charset="0"/>
              </a:rPr>
              <a:t>Voltage </a:t>
            </a:r>
            <a:r>
              <a:rPr lang="en-US" sz="4000" b="1" dirty="0">
                <a:solidFill>
                  <a:srgbClr val="C00000"/>
                </a:solidFill>
                <a:latin typeface="Times New Roman" panose="02020603050405020304" pitchFamily="18" charset="0"/>
                <a:cs typeface="Times New Roman" panose="02020603050405020304" pitchFamily="18" charset="0"/>
              </a:rPr>
              <a:t>Law (</a:t>
            </a:r>
            <a:r>
              <a:rPr lang="en-US" sz="4000" b="1" dirty="0" smtClean="0">
                <a:solidFill>
                  <a:srgbClr val="C00000"/>
                </a:solidFill>
                <a:latin typeface="Times New Roman" panose="02020603050405020304" pitchFamily="18" charset="0"/>
                <a:cs typeface="Times New Roman" panose="02020603050405020304" pitchFamily="18" charset="0"/>
              </a:rPr>
              <a:t>KVL</a:t>
            </a:r>
            <a:r>
              <a:rPr lang="en-US" sz="4000" b="1" dirty="0">
                <a:solidFill>
                  <a:srgbClr val="C00000"/>
                </a:solidFill>
                <a:latin typeface="Times New Roman" panose="02020603050405020304" pitchFamily="18" charset="0"/>
                <a:cs typeface="Times New Roman" panose="02020603050405020304" pitchFamily="18" charset="0"/>
              </a:rPr>
              <a:t>) </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22</a:t>
            </a:fld>
            <a:endParaRPr lang="en-US"/>
          </a:p>
        </p:txBody>
      </p:sp>
      <p:sp>
        <p:nvSpPr>
          <p:cNvPr id="5" name="Content Placeholder 4"/>
          <p:cNvSpPr>
            <a:spLocks noGrp="1"/>
          </p:cNvSpPr>
          <p:nvPr>
            <p:ph idx="1"/>
          </p:nvPr>
        </p:nvSpPr>
        <p:spPr>
          <a:xfrm>
            <a:off x="762000" y="1295400"/>
            <a:ext cx="76962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KVL, states that “in any closed loop network, the total voltage around the loop is equal to the sum of all the voltage drops within the same loop” which is also equal to zero. </a:t>
            </a:r>
            <a:endParaRPr lang="en-US" sz="2400" b="1" dirty="0" smtClean="0">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other words the algebraic sum of all voltages within the loop must be equal to zero</a:t>
            </a:r>
            <a:r>
              <a:rPr lang="en-US" sz="2400" b="1" dirty="0" smtClean="0">
                <a:latin typeface="Times New Roman" panose="02020603050405020304" pitchFamily="18" charset="0"/>
                <a:cs typeface="Times New Roman" panose="02020603050405020304" pitchFamily="18" charset="0"/>
              </a:rPr>
              <a:t>.</a:t>
            </a:r>
          </a:p>
          <a:p>
            <a:pPr algn="just">
              <a:lnSpc>
                <a:spcPct val="10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When current passes through a resistor, there is a loss of energy and voltage drop across the resistor.</a:t>
            </a:r>
            <a:endParaRPr lang="en-US" sz="24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802365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23</a:t>
            </a:fld>
            <a:endParaRPr lang="en-US"/>
          </a:p>
        </p:txBody>
      </p:sp>
      <p:sp>
        <p:nvSpPr>
          <p:cNvPr id="5" name="Content Placeholder 4"/>
          <p:cNvSpPr>
            <a:spLocks noGrp="1"/>
          </p:cNvSpPr>
          <p:nvPr>
            <p:ph idx="1"/>
          </p:nvPr>
        </p:nvSpPr>
        <p:spPr>
          <a:xfrm>
            <a:off x="457200" y="3505200"/>
            <a:ext cx="8305800" cy="3886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Starting </a:t>
            </a:r>
            <a:r>
              <a:rPr lang="en-US" sz="2400" b="1" dirty="0">
                <a:latin typeface="Times New Roman" panose="02020603050405020304" pitchFamily="18" charset="0"/>
                <a:cs typeface="Times New Roman" panose="02020603050405020304" pitchFamily="18" charset="0"/>
              </a:rPr>
              <a:t>at any point in the loop continue in the same direction noting the direction of all the voltage drops, either positive or negative, and returning back to the same starting point</a:t>
            </a:r>
            <a:r>
              <a:rPr lang="en-US" sz="2400" b="1" dirty="0" smtClean="0">
                <a:latin typeface="Times New Roman" panose="02020603050405020304" pitchFamily="18" charset="0"/>
                <a:cs typeface="Times New Roman" panose="02020603050405020304" pitchFamily="18" charset="0"/>
              </a:rPr>
              <a:t>.</a:t>
            </a:r>
            <a:r>
              <a:rPr lang="en-US" sz="2400" dirty="0"/>
              <a:t> </a:t>
            </a:r>
            <a:r>
              <a:rPr lang="en-US" sz="2400" b="1" dirty="0">
                <a:latin typeface="Times New Roman" panose="02020603050405020304" pitchFamily="18" charset="0"/>
                <a:cs typeface="Times New Roman" panose="02020603050405020304" pitchFamily="18" charset="0"/>
              </a:rPr>
              <a:t>We can use </a:t>
            </a:r>
            <a:r>
              <a:rPr lang="en-US" sz="2400" b="1" dirty="0" smtClean="0">
                <a:latin typeface="Times New Roman" panose="02020603050405020304" pitchFamily="18" charset="0"/>
                <a:cs typeface="Times New Roman" panose="02020603050405020304" pitchFamily="18" charset="0"/>
              </a:rPr>
              <a:t>KVL when analyzing </a:t>
            </a:r>
            <a:r>
              <a:rPr lang="en-US" sz="2400" b="1" dirty="0">
                <a:latin typeface="Times New Roman" panose="02020603050405020304" pitchFamily="18" charset="0"/>
                <a:cs typeface="Times New Roman" panose="02020603050405020304" pitchFamily="18" charset="0"/>
              </a:rPr>
              <a:t>series circuits.</a:t>
            </a:r>
            <a:endParaRPr lang="en-US" sz="2400" b="1"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2600" y="533400"/>
            <a:ext cx="4876800" cy="2971800"/>
          </a:xfrm>
          <a:prstGeom prst="rect">
            <a:avLst/>
          </a:prstGeom>
        </p:spPr>
      </p:pic>
    </p:spTree>
    <p:extLst>
      <p:ext uri="{BB962C8B-B14F-4D97-AF65-F5344CB8AC3E}">
        <p14:creationId xmlns="" xmlns:p14="http://schemas.microsoft.com/office/powerpoint/2010/main" val="316523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24</a:t>
            </a:fld>
            <a:endParaRPr lang="en-US"/>
          </a:p>
        </p:txBody>
      </p:sp>
      <p:sp>
        <p:nvSpPr>
          <p:cNvPr id="5" name="Content Placeholder 4"/>
          <p:cNvSpPr>
            <a:spLocks noGrp="1"/>
          </p:cNvSpPr>
          <p:nvPr>
            <p:ph idx="1"/>
          </p:nvPr>
        </p:nvSpPr>
        <p:spPr>
          <a:xfrm>
            <a:off x="457200" y="685800"/>
            <a:ext cx="8305800" cy="5029200"/>
          </a:xfrm>
        </p:spPr>
        <p:txBody>
          <a:bodyPr>
            <a:noAutofit/>
          </a:bodyPr>
          <a:lstStyle/>
          <a:p>
            <a:pPr marL="0" indent="0" algn="just">
              <a:lnSpc>
                <a:spcPct val="130000"/>
              </a:lnSpc>
              <a:spcBef>
                <a:spcPts val="0"/>
              </a:spcBef>
              <a:buClr>
                <a:srgbClr val="C00000"/>
              </a:buClr>
              <a:buNone/>
            </a:pPr>
            <a:r>
              <a:rPr lang="en-IN" altLang="en-US" sz="2800" b="1" dirty="0" smtClean="0">
                <a:solidFill>
                  <a:srgbClr val="C00000"/>
                </a:solidFill>
                <a:latin typeface="Times New Roman" pitchFamily="18" charset="0"/>
                <a:cs typeface="Times New Roman" pitchFamily="18" charset="0"/>
              </a:rPr>
              <a:t>Pro.6</a:t>
            </a:r>
            <a:r>
              <a:rPr lang="en-IN" altLang="en-US" sz="2800" b="1" dirty="0" smtClean="0">
                <a:solidFill>
                  <a:srgbClr val="000066"/>
                </a:solidFill>
                <a:latin typeface="Times New Roman" pitchFamily="18" charset="0"/>
                <a:cs typeface="Times New Roman" pitchFamily="18" charset="0"/>
              </a:rPr>
              <a:t>: </a:t>
            </a:r>
            <a:r>
              <a:rPr lang="en-US" altLang="en-US" sz="2800" b="1" dirty="0" smtClean="0">
                <a:solidFill>
                  <a:srgbClr val="000066"/>
                </a:solidFill>
                <a:latin typeface="Times New Roman" pitchFamily="18" charset="0"/>
                <a:cs typeface="Times New Roman" pitchFamily="18" charset="0"/>
              </a:rPr>
              <a:t> What is the current in the circuit shown in figure?. Determine the voltage across each resistor.</a:t>
            </a:r>
            <a:endParaRPr lang="en-US" altLang="en-US" sz="2800" b="1" dirty="0">
              <a:solidFill>
                <a:srgbClr val="000066"/>
              </a:solidFill>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286000" y="2209800"/>
            <a:ext cx="5867400" cy="3124200"/>
          </a:xfrm>
          <a:prstGeom prst="rect">
            <a:avLst/>
          </a:prstGeom>
        </p:spPr>
      </p:pic>
    </p:spTree>
    <p:extLst>
      <p:ext uri="{BB962C8B-B14F-4D97-AF65-F5344CB8AC3E}">
        <p14:creationId xmlns="" xmlns:p14="http://schemas.microsoft.com/office/powerpoint/2010/main" val="4274120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86700" cy="1082674"/>
          </a:xfrm>
        </p:spPr>
        <p:txBody>
          <a:bodyPr>
            <a:normAutofit/>
          </a:bodyPr>
          <a:lstStyle/>
          <a:p>
            <a:pPr algn="ctr"/>
            <a:r>
              <a:rPr lang="en-US" sz="3200" b="1" dirty="0" smtClean="0">
                <a:solidFill>
                  <a:srgbClr val="C00000"/>
                </a:solidFill>
                <a:latin typeface="Times New Roman" pitchFamily="18" charset="0"/>
                <a:cs typeface="Times New Roman" pitchFamily="18" charset="0"/>
              </a:rPr>
              <a:t>Voltage Division Rule</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sz="half" idx="1"/>
          </p:nvPr>
        </p:nvSpPr>
        <p:spPr>
          <a:xfrm>
            <a:off x="609600" y="1524000"/>
            <a:ext cx="3886200" cy="3584575"/>
          </a:xfrm>
        </p:spPr>
        <p:txBody>
          <a:bodyPr>
            <a:normAutofit/>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A series circuit acts as a voltage divider. Since the same current flow through each resistors. </a:t>
            </a:r>
          </a:p>
          <a:p>
            <a:pPr algn="just">
              <a:buClr>
                <a:srgbClr val="C00000"/>
              </a:buClr>
              <a:buFont typeface="Wingdings" pitchFamily="2" charset="2"/>
              <a:buChar char="Ø"/>
            </a:pPr>
            <a:r>
              <a:rPr lang="en-US" b="1" dirty="0" smtClean="0">
                <a:latin typeface="Times New Roman" pitchFamily="18" charset="0"/>
                <a:cs typeface="Times New Roman" pitchFamily="18" charset="0"/>
              </a:rPr>
              <a:t>The voltage drop proportional to the values of the resistors.</a:t>
            </a:r>
          </a:p>
          <a:p>
            <a:pPr algn="just">
              <a:buClr>
                <a:srgbClr val="C00000"/>
              </a:buClr>
              <a:buFont typeface="Wingdings" pitchFamily="2" charset="2"/>
              <a:buChar char="Ø"/>
            </a:pPr>
            <a:r>
              <a:rPr lang="en-US" b="1" dirty="0" smtClean="0">
                <a:latin typeface="Times New Roman" pitchFamily="18" charset="0"/>
                <a:cs typeface="Times New Roman" pitchFamily="18" charset="0"/>
              </a:rPr>
              <a:t>Using this principle, different voltages can be obtained from a single voltage source, called a voltage divider rule.</a:t>
            </a:r>
          </a:p>
        </p:txBody>
      </p:sp>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25</a:t>
            </a:fld>
            <a:endParaRPr lang="en-US"/>
          </a:p>
        </p:txBody>
      </p:sp>
      <p:pic>
        <p:nvPicPr>
          <p:cNvPr id="279554" name="Picture 2" descr="Voltage Divider Formula"/>
          <p:cNvPicPr>
            <a:picLocks noGrp="1" noChangeAspect="1" noChangeArrowheads="1"/>
          </p:cNvPicPr>
          <p:nvPr>
            <p:ph sz="half" idx="2"/>
          </p:nvPr>
        </p:nvPicPr>
        <p:blipFill>
          <a:blip r:embed="rId2"/>
          <a:srcRect/>
          <a:stretch>
            <a:fillRect/>
          </a:stretch>
        </p:blipFill>
        <p:spPr bwMode="auto">
          <a:xfrm>
            <a:off x="4800600" y="1524000"/>
            <a:ext cx="3505200" cy="1364433"/>
          </a:xfrm>
          <a:prstGeom prst="rect">
            <a:avLst/>
          </a:prstGeom>
          <a:noFill/>
        </p:spPr>
      </p:pic>
      <p:pic>
        <p:nvPicPr>
          <p:cNvPr id="279556" name="Picture 4" descr="https://latex.codecogs.com/gif.latex?V_%7bout%7d=\frac%7bR_%7bb%7d%7d%7bR_%7ba%7d+R_%7bb%7d%7dV_%7bin%7d"/>
          <p:cNvPicPr>
            <a:picLocks noChangeAspect="1" noChangeArrowheads="1"/>
          </p:cNvPicPr>
          <p:nvPr/>
        </p:nvPicPr>
        <p:blipFill>
          <a:blip r:embed="rId3"/>
          <a:srcRect/>
          <a:stretch>
            <a:fillRect/>
          </a:stretch>
        </p:blipFill>
        <p:spPr bwMode="auto">
          <a:xfrm>
            <a:off x="5410200" y="2971800"/>
            <a:ext cx="2667000" cy="533400"/>
          </a:xfrm>
          <a:prstGeom prst="rect">
            <a:avLst/>
          </a:prstGeom>
          <a:noFill/>
        </p:spPr>
      </p:pic>
      <p:pic>
        <p:nvPicPr>
          <p:cNvPr id="279558" name="Picture 6" descr="Image result for voltage division  method"/>
          <p:cNvPicPr>
            <a:picLocks noChangeAspect="1" noChangeArrowheads="1"/>
          </p:cNvPicPr>
          <p:nvPr/>
        </p:nvPicPr>
        <p:blipFill>
          <a:blip r:embed="rId4"/>
          <a:srcRect/>
          <a:stretch>
            <a:fillRect/>
          </a:stretch>
        </p:blipFill>
        <p:spPr bwMode="auto">
          <a:xfrm>
            <a:off x="4876800" y="3581400"/>
            <a:ext cx="3581400" cy="1981200"/>
          </a:xfrm>
          <a:prstGeom prst="rect">
            <a:avLst/>
          </a:prstGeom>
          <a:noFill/>
        </p:spPr>
      </p:pic>
      <p:sp>
        <p:nvSpPr>
          <p:cNvPr id="9" name="Rectangle 8"/>
          <p:cNvSpPr/>
          <p:nvPr/>
        </p:nvSpPr>
        <p:spPr>
          <a:xfrm>
            <a:off x="838200" y="5181600"/>
            <a:ext cx="7696200" cy="646331"/>
          </a:xfrm>
          <a:prstGeom prst="rect">
            <a:avLst/>
          </a:prstGeom>
        </p:spPr>
        <p:txBody>
          <a:bodyPr wrap="square">
            <a:spAutoFit/>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Find the voltage across R2 resistance using voltage division rule shown in above figure.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itchFamily="18" charset="0"/>
                <a:cs typeface="Times New Roman" pitchFamily="18" charset="0"/>
              </a:rPr>
              <a:t>Current Division Rule</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fontScale="92500"/>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A parallel circuit acts as a current divider as the current divides in all the branches in a parallel circuit, and the voltage remains the same across them. </a:t>
            </a:r>
          </a:p>
          <a:p>
            <a:pPr algn="just">
              <a:buClr>
                <a:srgbClr val="C00000"/>
              </a:buClr>
              <a:buFont typeface="Wingdings" pitchFamily="2" charset="2"/>
              <a:buChar char="Ø"/>
            </a:pPr>
            <a:r>
              <a:rPr lang="en-US" b="1" dirty="0" smtClean="0">
                <a:latin typeface="Times New Roman" pitchFamily="18" charset="0"/>
                <a:cs typeface="Times New Roman" pitchFamily="18" charset="0"/>
              </a:rPr>
              <a:t>The total current entering into the parallel branches is divided into the branches currents according to the resistance values.</a:t>
            </a:r>
          </a:p>
          <a:p>
            <a:pPr algn="just">
              <a:buClr>
                <a:srgbClr val="C00000"/>
              </a:buClr>
              <a:buFont typeface="Wingdings" pitchFamily="2" charset="2"/>
              <a:buChar char="Ø"/>
            </a:pPr>
            <a:r>
              <a:rPr lang="en-US" b="1" dirty="0" smtClean="0">
                <a:latin typeface="Times New Roman" pitchFamily="18" charset="0"/>
                <a:cs typeface="Times New Roman" pitchFamily="18" charset="0"/>
              </a:rPr>
              <a:t>The branch having higher resistance allows lesser currents and the branch with lower resistance allows more current.</a:t>
            </a:r>
            <a:endParaRPr lang="en-US"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26</a:t>
            </a:fld>
            <a:endParaRPr lang="en-US"/>
          </a:p>
        </p:txBody>
      </p:sp>
      <p:pic>
        <p:nvPicPr>
          <p:cNvPr id="6" name="Picture 2" descr="Image result for voltage division and current division method"/>
          <p:cNvPicPr>
            <a:picLocks noGrp="1" noChangeAspect="1" noChangeArrowheads="1"/>
          </p:cNvPicPr>
          <p:nvPr>
            <p:ph sz="half" idx="2"/>
          </p:nvPr>
        </p:nvPicPr>
        <p:blipFill>
          <a:blip r:embed="rId2"/>
          <a:srcRect/>
          <a:stretch>
            <a:fillRect/>
          </a:stretch>
        </p:blipFill>
        <p:spPr bwMode="auto">
          <a:xfrm>
            <a:off x="4800600" y="1828801"/>
            <a:ext cx="3810000" cy="3657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886700" cy="8024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anose="02020603050405020304" pitchFamily="18" charset="0"/>
                <a:cs typeface="Times New Roman" panose="02020603050405020304" pitchFamily="18" charset="0"/>
              </a:rPr>
              <a:t>Type of Sources </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27</a:t>
            </a:fld>
            <a:endParaRPr lang="en-US"/>
          </a:p>
        </p:txBody>
      </p:sp>
      <p:pic>
        <p:nvPicPr>
          <p:cNvPr id="6" name="Picture 5" descr="type1.jpg"/>
          <p:cNvPicPr>
            <a:picLocks noChangeAspect="1"/>
          </p:cNvPicPr>
          <p:nvPr/>
        </p:nvPicPr>
        <p:blipFill>
          <a:blip r:embed="rId2"/>
          <a:stretch>
            <a:fillRect/>
          </a:stretch>
        </p:blipFill>
        <p:spPr>
          <a:xfrm>
            <a:off x="457200" y="1066800"/>
            <a:ext cx="8229600" cy="5334000"/>
          </a:xfrm>
          <a:prstGeom prst="rect">
            <a:avLst/>
          </a:prstGeom>
        </p:spPr>
      </p:pic>
    </p:spTree>
    <p:extLst>
      <p:ext uri="{BB962C8B-B14F-4D97-AF65-F5344CB8AC3E}">
        <p14:creationId xmlns="" xmlns:p14="http://schemas.microsoft.com/office/powerpoint/2010/main" val="2802365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28</a:t>
            </a:fld>
            <a:endParaRPr lang="en-US"/>
          </a:p>
        </p:txBody>
      </p:sp>
      <p:sp>
        <p:nvSpPr>
          <p:cNvPr id="5" name="Content Placeholder 4"/>
          <p:cNvSpPr>
            <a:spLocks noGrp="1"/>
          </p:cNvSpPr>
          <p:nvPr>
            <p:ph idx="1"/>
          </p:nvPr>
        </p:nvSpPr>
        <p:spPr>
          <a:xfrm>
            <a:off x="381000" y="457200"/>
            <a:ext cx="8153400" cy="6019800"/>
          </a:xfrm>
        </p:spPr>
        <p:txBody>
          <a:bodyPr>
            <a:noAutofit/>
          </a:bodyPr>
          <a:lstStyle/>
          <a:p>
            <a:pPr marL="0" indent="0" algn="ctr">
              <a:lnSpc>
                <a:spcPct val="10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Independent Voltage </a:t>
            </a:r>
            <a:r>
              <a:rPr lang="en-US" sz="3200" b="1" dirty="0" smtClean="0">
                <a:solidFill>
                  <a:srgbClr val="C00000"/>
                </a:solidFill>
                <a:latin typeface="Times New Roman" panose="02020603050405020304" pitchFamily="18" charset="0"/>
                <a:cs typeface="Times New Roman" panose="02020603050405020304" pitchFamily="18" charset="0"/>
              </a:rPr>
              <a:t>Source</a:t>
            </a: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According to voltage–current characteristics, Independent voltage source is expressed in ideal as well as practical case.</a:t>
            </a: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Ideal case: An ideal voltage source is a two terminal element in which the voltage V  is  completely independent  of the current I.</a:t>
            </a: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In practical voltage sources, the internal resistance is represented in series with the source, where voltage across the terminals falls as the current  through it increases. </a:t>
            </a:r>
            <a:endParaRPr lang="en-US" sz="22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212994" name="Picture 2" descr="Image result for independent voltage source ideal and practical case"/>
          <p:cNvPicPr>
            <a:picLocks noChangeAspect="1" noChangeArrowheads="1"/>
          </p:cNvPicPr>
          <p:nvPr/>
        </p:nvPicPr>
        <p:blipFill>
          <a:blip r:embed="rId2"/>
          <a:srcRect/>
          <a:stretch>
            <a:fillRect/>
          </a:stretch>
        </p:blipFill>
        <p:spPr bwMode="auto">
          <a:xfrm>
            <a:off x="1676400" y="3048000"/>
            <a:ext cx="5486400" cy="1847851"/>
          </a:xfrm>
          <a:prstGeom prst="rect">
            <a:avLst/>
          </a:prstGeom>
          <a:noFill/>
        </p:spPr>
      </p:pic>
    </p:spTree>
    <p:extLst>
      <p:ext uri="{BB962C8B-B14F-4D97-AF65-F5344CB8AC3E}">
        <p14:creationId xmlns="" xmlns:p14="http://schemas.microsoft.com/office/powerpoint/2010/main" val="2802365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29</a:t>
            </a:fld>
            <a:endParaRPr lang="en-US"/>
          </a:p>
        </p:txBody>
      </p:sp>
      <p:sp>
        <p:nvSpPr>
          <p:cNvPr id="5" name="Content Placeholder 4"/>
          <p:cNvSpPr>
            <a:spLocks noGrp="1"/>
          </p:cNvSpPr>
          <p:nvPr>
            <p:ph idx="1"/>
          </p:nvPr>
        </p:nvSpPr>
        <p:spPr>
          <a:xfrm>
            <a:off x="457200" y="228600"/>
            <a:ext cx="8153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Independent Current </a:t>
            </a:r>
            <a:r>
              <a:rPr lang="en-US" sz="3200" b="1" dirty="0" smtClean="0">
                <a:solidFill>
                  <a:srgbClr val="C00000"/>
                </a:solidFill>
                <a:latin typeface="Times New Roman" panose="02020603050405020304" pitchFamily="18" charset="0"/>
                <a:cs typeface="Times New Roman" panose="02020603050405020304" pitchFamily="18" charset="0"/>
              </a:rPr>
              <a:t>Source</a:t>
            </a: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According to voltage–current characteristics, Independent current source is expressed in ideal as well as practical case.</a:t>
            </a: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An ideal constant source is a two-terminal element in which the current I  is  completely independent  of the  voltage V across it terminals.</a:t>
            </a: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In practical current sources, the resistance is in parallel with the source, where magnitude of current falls as the voltage across its terminals  increases. </a:t>
            </a:r>
            <a:endParaRPr lang="en-US" sz="2200"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pic>
        <p:nvPicPr>
          <p:cNvPr id="211971" name="Picture 3"/>
          <p:cNvPicPr>
            <a:picLocks noChangeAspect="1" noChangeArrowheads="1"/>
          </p:cNvPicPr>
          <p:nvPr/>
        </p:nvPicPr>
        <p:blipFill>
          <a:blip r:embed="rId2"/>
          <a:srcRect/>
          <a:stretch>
            <a:fillRect/>
          </a:stretch>
        </p:blipFill>
        <p:spPr bwMode="auto">
          <a:xfrm>
            <a:off x="2971800" y="2819400"/>
            <a:ext cx="4267200" cy="1905000"/>
          </a:xfrm>
          <a:prstGeom prst="rect">
            <a:avLst/>
          </a:prstGeom>
          <a:noFill/>
          <a:ln w="9525">
            <a:noFill/>
            <a:miter lim="800000"/>
            <a:headEnd/>
            <a:tailEnd/>
          </a:ln>
          <a:effectLst/>
        </p:spPr>
      </p:pic>
    </p:spTree>
    <p:extLst>
      <p:ext uri="{BB962C8B-B14F-4D97-AF65-F5344CB8AC3E}">
        <p14:creationId xmlns="" xmlns:p14="http://schemas.microsoft.com/office/powerpoint/2010/main" val="2802365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3</a:t>
            </a:fld>
            <a:endParaRPr lang="en-US"/>
          </a:p>
        </p:txBody>
      </p:sp>
      <p:sp>
        <p:nvSpPr>
          <p:cNvPr id="3" name="Rectangle 2"/>
          <p:cNvSpPr/>
          <p:nvPr/>
        </p:nvSpPr>
        <p:spPr>
          <a:xfrm>
            <a:off x="381000" y="381000"/>
            <a:ext cx="8458200" cy="5786199"/>
          </a:xfrm>
          <a:prstGeom prst="rect">
            <a:avLst/>
          </a:prstGeom>
        </p:spPr>
        <p:txBody>
          <a:bodyPr wrap="square">
            <a:spAutoFit/>
          </a:bodyPr>
          <a:lstStyle/>
          <a:p>
            <a:endParaRPr lang="en-US" sz="2000" dirty="0" smtClean="0">
              <a:latin typeface="Times New Roman" pitchFamily="18" charset="0"/>
              <a:cs typeface="Times New Roman" pitchFamily="18" charset="0"/>
            </a:endParaRPr>
          </a:p>
          <a:p>
            <a:pPr algn="just"/>
            <a:r>
              <a:rPr lang="en-US" sz="2400" b="1" dirty="0" smtClean="0">
                <a:solidFill>
                  <a:srgbClr val="C00000"/>
                </a:solidFill>
                <a:latin typeface="Times New Roman" pitchFamily="18" charset="0"/>
                <a:cs typeface="Times New Roman" pitchFamily="18" charset="0"/>
              </a:rPr>
              <a:t>Unit – III: </a:t>
            </a:r>
            <a:r>
              <a:rPr lang="en-US" sz="2400" b="1" dirty="0" smtClean="0">
                <a:solidFill>
                  <a:srgbClr val="0070C0"/>
                </a:solidFill>
                <a:latin typeface="Times New Roman" pitchFamily="18" charset="0"/>
                <a:cs typeface="Times New Roman" pitchFamily="18" charset="0"/>
              </a:rPr>
              <a:t>Induction Motors and Instruments:</a:t>
            </a:r>
          </a:p>
          <a:p>
            <a:pPr algn="just"/>
            <a:r>
              <a:rPr lang="en-US" sz="2000" b="1" dirty="0" smtClean="0">
                <a:latin typeface="Times New Roman" pitchFamily="18" charset="0"/>
                <a:cs typeface="Times New Roman" pitchFamily="18" charset="0"/>
              </a:rPr>
              <a:t>Concept of Faraday’s laws, 3- phase induction motor working principle, operation and construction details.</a:t>
            </a:r>
          </a:p>
          <a:p>
            <a:pPr algn="just"/>
            <a:r>
              <a:rPr lang="en-US" sz="2000" b="1" dirty="0" smtClean="0">
                <a:solidFill>
                  <a:srgbClr val="0070C0"/>
                </a:solidFill>
                <a:latin typeface="Times New Roman" pitchFamily="18" charset="0"/>
                <a:cs typeface="Times New Roman" pitchFamily="18" charset="0"/>
              </a:rPr>
              <a:t>Instruments: </a:t>
            </a:r>
            <a:r>
              <a:rPr lang="en-US" sz="2000" b="1" dirty="0" smtClean="0">
                <a:latin typeface="Times New Roman" pitchFamily="18" charset="0"/>
                <a:cs typeface="Times New Roman" pitchFamily="18" charset="0"/>
              </a:rPr>
              <a:t>Introduction, classification of instruments, operating principles, essential features of measuring instruments, permanent magnet moving coil (PMMC) instruments, moving iron (MI) instruments.</a:t>
            </a:r>
          </a:p>
          <a:p>
            <a:pPr algn="just"/>
            <a:endParaRPr lang="en-US" sz="2000" b="1" dirty="0" smtClean="0">
              <a:latin typeface="Times New Roman" pitchFamily="18" charset="0"/>
              <a:cs typeface="Times New Roman" pitchFamily="18" charset="0"/>
            </a:endParaRPr>
          </a:p>
          <a:p>
            <a:pPr algn="just"/>
            <a:r>
              <a:rPr lang="en-US" sz="2400" b="1" dirty="0" smtClean="0">
                <a:solidFill>
                  <a:srgbClr val="C00000"/>
                </a:solidFill>
                <a:latin typeface="Times New Roman" pitchFamily="18" charset="0"/>
                <a:cs typeface="Times New Roman" pitchFamily="18" charset="0"/>
              </a:rPr>
              <a:t>Unit –IV:  </a:t>
            </a:r>
            <a:r>
              <a:rPr lang="en-US" sz="2400" b="1" dirty="0" smtClean="0">
                <a:solidFill>
                  <a:srgbClr val="0070C0"/>
                </a:solidFill>
                <a:latin typeface="Times New Roman" pitchFamily="18" charset="0"/>
                <a:cs typeface="Times New Roman" pitchFamily="18" charset="0"/>
              </a:rPr>
              <a:t>Diode: </a:t>
            </a:r>
          </a:p>
          <a:p>
            <a:pPr algn="just"/>
            <a:r>
              <a:rPr lang="en-US" sz="2000" b="1" dirty="0" smtClean="0">
                <a:latin typeface="Times New Roman" pitchFamily="18" charset="0"/>
                <a:cs typeface="Times New Roman" pitchFamily="18" charset="0"/>
              </a:rPr>
              <a:t>Overview of Semiconductors, PN junction diode and </a:t>
            </a:r>
            <a:r>
              <a:rPr lang="en-US" sz="2000" b="1" dirty="0" err="1" smtClean="0">
                <a:latin typeface="Times New Roman" pitchFamily="18" charset="0"/>
                <a:cs typeface="Times New Roman" pitchFamily="18" charset="0"/>
              </a:rPr>
              <a:t>Zener</a:t>
            </a:r>
            <a:r>
              <a:rPr lang="en-US" sz="2000" b="1" dirty="0" smtClean="0">
                <a:latin typeface="Times New Roman" pitchFamily="18" charset="0"/>
                <a:cs typeface="Times New Roman" pitchFamily="18" charset="0"/>
              </a:rPr>
              <a:t> diode –Diode circuits: rectifiers (bridge type only), filters, clippers and clampers.</a:t>
            </a:r>
          </a:p>
          <a:p>
            <a:pPr algn="just"/>
            <a:endParaRPr lang="en-US" sz="2000" b="1" dirty="0" smtClean="0">
              <a:latin typeface="Times New Roman" pitchFamily="18" charset="0"/>
              <a:cs typeface="Times New Roman" pitchFamily="18" charset="0"/>
            </a:endParaRPr>
          </a:p>
          <a:p>
            <a:pPr algn="just"/>
            <a:endParaRPr lang="en-US" sz="2000" b="1" dirty="0" smtClean="0">
              <a:latin typeface="Times New Roman" pitchFamily="18" charset="0"/>
              <a:cs typeface="Times New Roman" pitchFamily="18" charset="0"/>
            </a:endParaRPr>
          </a:p>
          <a:p>
            <a:pPr algn="just"/>
            <a:r>
              <a:rPr lang="en-US" sz="2400" b="1" dirty="0" smtClean="0">
                <a:solidFill>
                  <a:srgbClr val="C00000"/>
                </a:solidFill>
                <a:latin typeface="Times New Roman" pitchFamily="18" charset="0"/>
                <a:cs typeface="Times New Roman" pitchFamily="18" charset="0"/>
              </a:rPr>
              <a:t>UNIT -V: </a:t>
            </a:r>
            <a:r>
              <a:rPr lang="en-US" sz="2400" b="1" dirty="0" smtClean="0">
                <a:solidFill>
                  <a:srgbClr val="0070C0"/>
                </a:solidFill>
                <a:latin typeface="Times New Roman" pitchFamily="18" charset="0"/>
                <a:cs typeface="Times New Roman" pitchFamily="18" charset="0"/>
              </a:rPr>
              <a:t>Transistor:</a:t>
            </a:r>
          </a:p>
          <a:p>
            <a:pPr algn="just"/>
            <a:r>
              <a:rPr lang="en-US" sz="2000" b="1" dirty="0" smtClean="0">
                <a:latin typeface="Times New Roman" pitchFamily="18" charset="0"/>
                <a:cs typeface="Times New Roman" pitchFamily="18" charset="0"/>
              </a:rPr>
              <a:t> BJT construction, operation, characteristics (CB, CE and CC configurations) and uses – JFET and MOSFET construction, operation, characteristics (CS configuration) and uses.</a:t>
            </a:r>
          </a:p>
          <a:p>
            <a:pPr algn="just"/>
            <a:endParaRPr lang="en-US" b="1" dirty="0" smtClean="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30</a:t>
            </a:fld>
            <a:endParaRPr lang="en-US"/>
          </a:p>
        </p:txBody>
      </p:sp>
      <p:sp>
        <p:nvSpPr>
          <p:cNvPr id="5" name="Content Placeholder 4"/>
          <p:cNvSpPr>
            <a:spLocks noGrp="1"/>
          </p:cNvSpPr>
          <p:nvPr>
            <p:ph idx="1"/>
          </p:nvPr>
        </p:nvSpPr>
        <p:spPr>
          <a:xfrm>
            <a:off x="533400" y="762000"/>
            <a:ext cx="76962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Network Elements</a:t>
            </a:r>
            <a:endParaRPr lang="en-US" sz="3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Network elements may be classified into four groups</a:t>
            </a:r>
          </a:p>
          <a:p>
            <a:pPr marL="571500" indent="-571500" algn="just">
              <a:lnSpc>
                <a:spcPct val="130000"/>
              </a:lnSpc>
              <a:spcBef>
                <a:spcPts val="0"/>
              </a:spcBef>
              <a:buClr>
                <a:srgbClr val="C00000"/>
              </a:buClr>
              <a:buAutoNum type="romanLcPeriod"/>
            </a:pPr>
            <a:r>
              <a:rPr lang="en-US" sz="2300" b="1" dirty="0" smtClean="0">
                <a:solidFill>
                  <a:srgbClr val="0070C0"/>
                </a:solidFill>
                <a:latin typeface="Times New Roman" panose="02020603050405020304" pitchFamily="18" charset="0"/>
                <a:cs typeface="Times New Roman" panose="02020603050405020304" pitchFamily="18" charset="0"/>
              </a:rPr>
              <a:t>Active and Passive : </a:t>
            </a:r>
            <a:r>
              <a:rPr lang="en-US" sz="2300" b="1" dirty="0" smtClean="0">
                <a:latin typeface="Times New Roman" panose="02020603050405020304" pitchFamily="18" charset="0"/>
                <a:cs typeface="Times New Roman" panose="02020603050405020304" pitchFamily="18" charset="0"/>
              </a:rPr>
              <a:t>Voltage source and current source, resistors, capacitors and inductors.</a:t>
            </a:r>
          </a:p>
          <a:p>
            <a:pPr marL="571500" indent="-571500" algn="just">
              <a:lnSpc>
                <a:spcPct val="130000"/>
              </a:lnSpc>
              <a:spcBef>
                <a:spcPts val="0"/>
              </a:spcBef>
              <a:buClr>
                <a:srgbClr val="C00000"/>
              </a:buClr>
              <a:buNone/>
            </a:pPr>
            <a:r>
              <a:rPr lang="en-US" sz="2300" b="1" dirty="0" smtClean="0">
                <a:latin typeface="Times New Roman" panose="02020603050405020304" pitchFamily="18" charset="0"/>
                <a:cs typeface="Times New Roman" panose="02020603050405020304" pitchFamily="18" charset="0"/>
              </a:rPr>
              <a:t>        A circuit which contains at least one source of energy called active. A circuits which not contains any energy source is called passive circuit.</a:t>
            </a:r>
          </a:p>
          <a:p>
            <a:pPr marL="571500" indent="-571500" algn="just">
              <a:lnSpc>
                <a:spcPct val="130000"/>
              </a:lnSpc>
              <a:spcBef>
                <a:spcPts val="0"/>
              </a:spcBef>
              <a:buClr>
                <a:srgbClr val="C00000"/>
              </a:buClr>
              <a:buFont typeface="+mj-lt"/>
              <a:buAutoNum type="romanLcPeriod" startAt="2"/>
            </a:pPr>
            <a:r>
              <a:rPr lang="en-US" sz="2400" b="1" dirty="0" smtClean="0">
                <a:solidFill>
                  <a:srgbClr val="0070C0"/>
                </a:solidFill>
                <a:latin typeface="Times New Roman" panose="02020603050405020304" pitchFamily="18" charset="0"/>
                <a:cs typeface="Times New Roman" panose="02020603050405020304" pitchFamily="18" charset="0"/>
              </a:rPr>
              <a:t>Unilateral and bilateral : </a:t>
            </a:r>
            <a:r>
              <a:rPr lang="en-US" sz="2400" b="1" dirty="0" smtClean="0">
                <a:latin typeface="Times New Roman" panose="02020603050405020304" pitchFamily="18" charset="0"/>
                <a:cs typeface="Times New Roman" panose="02020603050405020304" pitchFamily="18" charset="0"/>
              </a:rPr>
              <a:t>Diodes and Rectifiers, where circuit operation depends on direction of currents.</a:t>
            </a:r>
          </a:p>
          <a:p>
            <a:pPr marL="571500" indent="-571500" algn="just">
              <a:lnSpc>
                <a:spcPct val="130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31</a:t>
            </a:fld>
            <a:endParaRPr lang="en-US"/>
          </a:p>
        </p:txBody>
      </p:sp>
      <p:sp>
        <p:nvSpPr>
          <p:cNvPr id="5" name="Content Placeholder 4"/>
          <p:cNvSpPr>
            <a:spLocks noGrp="1"/>
          </p:cNvSpPr>
          <p:nvPr>
            <p:ph idx="1"/>
          </p:nvPr>
        </p:nvSpPr>
        <p:spPr>
          <a:xfrm>
            <a:off x="533400" y="381000"/>
            <a:ext cx="7696200" cy="5029200"/>
          </a:xfrm>
        </p:spPr>
        <p:txBody>
          <a:bodyPr>
            <a:noAutofit/>
          </a:bodyPr>
          <a:lstStyle/>
          <a:p>
            <a:pPr marL="571500" indent="-571500" algn="just">
              <a:lnSpc>
                <a:spcPct val="100000"/>
              </a:lnSpc>
              <a:spcBef>
                <a:spcPts val="0"/>
              </a:spcBef>
              <a:buClr>
                <a:srgbClr val="C00000"/>
              </a:buClr>
              <a:buAutoNum type="romanLcPeriod"/>
            </a:pPr>
            <a:endParaRPr lang="en-US" sz="2400" b="1" dirty="0" smtClean="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Font typeface="+mj-lt"/>
              <a:buAutoNum type="romanLcPeriod" startAt="3"/>
            </a:pPr>
            <a:r>
              <a:rPr lang="en-US" sz="2400" b="1" dirty="0" smtClean="0">
                <a:solidFill>
                  <a:srgbClr val="0070C0"/>
                </a:solidFill>
                <a:latin typeface="Times New Roman" panose="02020603050405020304" pitchFamily="18" charset="0"/>
                <a:cs typeface="Times New Roman" panose="02020603050405020304" pitchFamily="18" charset="0"/>
              </a:rPr>
              <a:t>Linear and non-linear: </a:t>
            </a:r>
            <a:r>
              <a:rPr lang="en-US" sz="2400" b="1" dirty="0" smtClean="0">
                <a:latin typeface="Times New Roman" panose="02020603050405020304" pitchFamily="18" charset="0"/>
                <a:cs typeface="Times New Roman" panose="02020603050405020304" pitchFamily="18" charset="0"/>
              </a:rPr>
              <a:t>V=IR, A circuit whose parameters i.e. elements like resistances, inductances and capacitances are always constant irrespective of the change in time, voltage and temperature.</a:t>
            </a:r>
          </a:p>
          <a:p>
            <a:pPr marL="571500" indent="-571500" algn="just">
              <a:lnSpc>
                <a:spcPct val="100000"/>
              </a:lnSpc>
              <a:spcBef>
                <a:spcPts val="0"/>
              </a:spcBef>
              <a:buClr>
                <a:srgbClr val="C00000"/>
              </a:buClr>
              <a:buAutoNum type="romanLcPeriod" startAt="3"/>
            </a:pPr>
            <a:endParaRPr lang="en-US" sz="2400" b="1" dirty="0" smtClean="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AutoNum type="romanLcPeriod" startAt="3"/>
            </a:pPr>
            <a:r>
              <a:rPr lang="en-US" sz="2400" b="1" dirty="0" smtClean="0">
                <a:solidFill>
                  <a:srgbClr val="0070C0"/>
                </a:solidFill>
                <a:latin typeface="Times New Roman" panose="02020603050405020304" pitchFamily="18" charset="0"/>
                <a:cs typeface="Times New Roman" panose="02020603050405020304" pitchFamily="18" charset="0"/>
              </a:rPr>
              <a:t>Lumped and distributive: </a:t>
            </a:r>
            <a:r>
              <a:rPr lang="en-US" sz="2400" b="1" dirty="0" smtClean="0">
                <a:latin typeface="Times New Roman" panose="02020603050405020304" pitchFamily="18" charset="0"/>
                <a:cs typeface="Times New Roman" panose="02020603050405020304" pitchFamily="18" charset="0"/>
              </a:rPr>
              <a:t>resistors and capacitor and inductors and transmission lines. A network in which the circuit elements are physically separable is known as lumped elements. Cannot be physically separable for analysis purposes is called distributed elements.</a:t>
            </a:r>
          </a:p>
        </p:txBody>
      </p:sp>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32</a:t>
            </a:fld>
            <a:endParaRPr lang="en-US"/>
          </a:p>
        </p:txBody>
      </p:sp>
      <p:sp>
        <p:nvSpPr>
          <p:cNvPr id="5" name="Content Placeholder 4"/>
          <p:cNvSpPr>
            <a:spLocks noGrp="1"/>
          </p:cNvSpPr>
          <p:nvPr>
            <p:ph idx="1"/>
          </p:nvPr>
        </p:nvSpPr>
        <p:spPr>
          <a:xfrm>
            <a:off x="533400" y="762000"/>
            <a:ext cx="81534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Passive </a:t>
            </a:r>
            <a:r>
              <a:rPr lang="en-US" sz="3200" b="1" dirty="0">
                <a:solidFill>
                  <a:srgbClr val="C00000"/>
                </a:solidFill>
                <a:latin typeface="Times New Roman" panose="02020603050405020304" pitchFamily="18" charset="0"/>
                <a:cs typeface="Times New Roman" panose="02020603050405020304" pitchFamily="18" charset="0"/>
              </a:rPr>
              <a:t>Elements</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A passive element is an electrical component that does not generate power, but instead dissipates, stores, and/or releases it.</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smtClean="0"/>
              <a:t> </a:t>
            </a:r>
            <a:r>
              <a:rPr lang="en-US" sz="2800" b="1" dirty="0" smtClean="0">
                <a:latin typeface="Times New Roman" pitchFamily="18" charset="0"/>
                <a:cs typeface="Times New Roman" pitchFamily="18" charset="0"/>
              </a:rPr>
              <a:t>Passive elements include resistances, capacitors, and coils (also called inductors). </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33</a:t>
            </a:fld>
            <a:endParaRPr lang="en-US"/>
          </a:p>
        </p:txBody>
      </p:sp>
      <p:sp>
        <p:nvSpPr>
          <p:cNvPr id="5" name="Content Placeholder 4"/>
          <p:cNvSpPr>
            <a:spLocks noGrp="1"/>
          </p:cNvSpPr>
          <p:nvPr>
            <p:ph idx="1"/>
          </p:nvPr>
        </p:nvSpPr>
        <p:spPr>
          <a:xfrm>
            <a:off x="457200" y="457200"/>
            <a:ext cx="80772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Resistor</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property of a material to restrict the flow of electrons is called resistor, denoted by R.</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dirty="0" smtClean="0"/>
              <a:t> </a:t>
            </a:r>
            <a:r>
              <a:rPr lang="en-US" sz="2400" b="1" dirty="0" smtClean="0">
                <a:latin typeface="Times New Roman" pitchFamily="18" charset="0"/>
                <a:cs typeface="Times New Roman" pitchFamily="18" charset="0"/>
              </a:rPr>
              <a:t>The unit of resistance is ohm (   ) . Ohm is defined as the resistance offered by material when a current of one ampere flows between two terminals with one volt applied across it.</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00400" y="2514600"/>
            <a:ext cx="2971800" cy="1524000"/>
          </a:xfrm>
          <a:prstGeom prst="rect">
            <a:avLst/>
          </a:prstGeom>
        </p:spPr>
      </p:pic>
      <p:graphicFrame>
        <p:nvGraphicFramePr>
          <p:cNvPr id="3" name="Object 2"/>
          <p:cNvGraphicFramePr>
            <a:graphicFrameLocks noChangeAspect="1"/>
          </p:cNvGraphicFramePr>
          <p:nvPr>
            <p:extLst>
              <p:ext uri="{D42A27DB-BD31-4B8C-83A1-F6EECF244321}">
                <p14:modId xmlns="" xmlns:p14="http://schemas.microsoft.com/office/powerpoint/2010/main" val="593097641"/>
              </p:ext>
            </p:extLst>
          </p:nvPr>
        </p:nvGraphicFramePr>
        <p:xfrm>
          <a:off x="4800600" y="4191000"/>
          <a:ext cx="381000" cy="381000"/>
        </p:xfrm>
        <a:graphic>
          <a:graphicData uri="http://schemas.openxmlformats.org/presentationml/2006/ole">
            <p:oleObj spid="_x0000_s225282" name="Equation" r:id="rId4" imgW="164885" imgH="164885" progId="Equation.3">
              <p:embed/>
            </p:oleObj>
          </a:graphicData>
        </a:graphic>
      </p:graphicFrame>
    </p:spTree>
    <p:extLst>
      <p:ext uri="{BB962C8B-B14F-4D97-AF65-F5344CB8AC3E}">
        <p14:creationId xmlns="" xmlns:p14="http://schemas.microsoft.com/office/powerpoint/2010/main" val="16031100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34</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According to ohms law, the current is inversely proportional to total resistance of the circuit, i.e.</a:t>
            </a:r>
          </a:p>
          <a:p>
            <a:pPr marL="0" indent="0"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smtClean="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smtClean="0">
                <a:latin typeface="Times New Roman" pitchFamily="18" charset="0"/>
                <a:cs typeface="Times New Roman" pitchFamily="18" charset="0"/>
              </a:rPr>
              <a:t>The power absorbed by the resistor is converted to heat.</a:t>
            </a:r>
          </a:p>
          <a:p>
            <a:pPr algn="just">
              <a:lnSpc>
                <a:spcPct val="130000"/>
              </a:lnSpc>
              <a:spcBef>
                <a:spcPts val="0"/>
              </a:spcBef>
              <a:buClr>
                <a:srgbClr val="C00000"/>
              </a:buClr>
              <a:buFont typeface="Wingdings" panose="05000000000000000000" pitchFamily="2" charset="2"/>
              <a:buChar char="Ø"/>
            </a:pPr>
            <a:endParaRPr lang="en-US" sz="2800" b="1" dirty="0" smtClean="0">
              <a:latin typeface="Times New Roman" pitchFamily="18" charset="0"/>
              <a:cs typeface="Times New Roman" pitchFamily="18" charset="0"/>
            </a:endParaRPr>
          </a:p>
        </p:txBody>
      </p:sp>
      <p:graphicFrame>
        <p:nvGraphicFramePr>
          <p:cNvPr id="6" name="Object 2"/>
          <p:cNvGraphicFramePr>
            <a:graphicFrameLocks noChangeAspect="1"/>
          </p:cNvGraphicFramePr>
          <p:nvPr>
            <p:extLst>
              <p:ext uri="{D42A27DB-BD31-4B8C-83A1-F6EECF244321}">
                <p14:modId xmlns="" xmlns:p14="http://schemas.microsoft.com/office/powerpoint/2010/main" val="2197076998"/>
              </p:ext>
            </p:extLst>
          </p:nvPr>
        </p:nvGraphicFramePr>
        <p:xfrm>
          <a:off x="3733800" y="1905000"/>
          <a:ext cx="1676400" cy="990600"/>
        </p:xfrm>
        <a:graphic>
          <a:graphicData uri="http://schemas.openxmlformats.org/presentationml/2006/ole">
            <p:oleObj spid="_x0000_s226306" name="Equation" r:id="rId3" imgW="406048" imgH="393359" progId="Equation.3">
              <p:embed/>
            </p:oleObj>
          </a:graphicData>
        </a:graphic>
      </p:graphicFrame>
      <p:graphicFrame>
        <p:nvGraphicFramePr>
          <p:cNvPr id="91421" name="Object 285"/>
          <p:cNvGraphicFramePr>
            <a:graphicFrameLocks noChangeAspect="1"/>
          </p:cNvGraphicFramePr>
          <p:nvPr/>
        </p:nvGraphicFramePr>
        <p:xfrm>
          <a:off x="2667000" y="4419600"/>
          <a:ext cx="4000500" cy="685800"/>
        </p:xfrm>
        <a:graphic>
          <a:graphicData uri="http://schemas.openxmlformats.org/presentationml/2006/ole">
            <p:oleObj spid="_x0000_s226307" name="Equation" r:id="rId4" imgW="1397000" imgH="228600" progId="Equation.3">
              <p:embed/>
            </p:oleObj>
          </a:graphicData>
        </a:graphic>
      </p:graphicFrame>
    </p:spTree>
    <p:extLst>
      <p:ext uri="{BB962C8B-B14F-4D97-AF65-F5344CB8AC3E}">
        <p14:creationId xmlns="" xmlns:p14="http://schemas.microsoft.com/office/powerpoint/2010/main" val="3954792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35</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dirty="0" smtClean="0"/>
              <a:t> </a:t>
            </a:r>
            <a:r>
              <a:rPr lang="en-US" sz="2400" b="1" dirty="0" smtClean="0">
                <a:latin typeface="Times New Roman" pitchFamily="18" charset="0"/>
                <a:cs typeface="Times New Roman" pitchFamily="18" charset="0"/>
              </a:rPr>
              <a:t>Energy lost in a resistance in time t is given by</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This loss of energy per unit charge is the drop in potential across the material.</a:t>
            </a:r>
          </a:p>
          <a:p>
            <a:pPr algn="just">
              <a:lnSpc>
                <a:spcPct val="130000"/>
              </a:lnSpc>
              <a:spcBef>
                <a:spcPts val="0"/>
              </a:spcBef>
              <a:buClr>
                <a:srgbClr val="C00000"/>
              </a:buClr>
              <a:buFont typeface="Wingdings" panose="05000000000000000000" pitchFamily="2" charset="2"/>
              <a:buChar char="Ø"/>
            </a:pPr>
            <a:r>
              <a:rPr lang="en-IN" altLang="en-US" sz="2400" b="1" dirty="0" smtClean="0">
                <a:solidFill>
                  <a:srgbClr val="C00000"/>
                </a:solidFill>
                <a:latin typeface="Times New Roman" pitchFamily="18" charset="0"/>
                <a:cs typeface="Times New Roman" pitchFamily="18" charset="0"/>
              </a:rPr>
              <a:t>Pro.7</a:t>
            </a:r>
            <a:r>
              <a:rPr lang="en-IN" altLang="en-US" sz="2400" b="1" dirty="0" smtClean="0">
                <a:solidFill>
                  <a:srgbClr val="000066"/>
                </a:solidFill>
                <a:latin typeface="Times New Roman" pitchFamily="18" charset="0"/>
                <a:cs typeface="Times New Roman" pitchFamily="18" charset="0"/>
              </a:rPr>
              <a:t>: A 56 ohm resistor is connected to 10 V battery, what is the power and energy consumed by the resistors.</a:t>
            </a: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endParaRPr lang="en-US" sz="2800" b="1" dirty="0" smtClean="0">
              <a:latin typeface="Times New Roman" pitchFamily="18" charset="0"/>
              <a:cs typeface="Times New Roman" pitchFamily="18" charset="0"/>
            </a:endParaRPr>
          </a:p>
        </p:txBody>
      </p:sp>
      <p:graphicFrame>
        <p:nvGraphicFramePr>
          <p:cNvPr id="7" name="Object 2"/>
          <p:cNvGraphicFramePr>
            <a:graphicFrameLocks noChangeAspect="1"/>
          </p:cNvGraphicFramePr>
          <p:nvPr>
            <p:extLst>
              <p:ext uri="{D42A27DB-BD31-4B8C-83A1-F6EECF244321}">
                <p14:modId xmlns="" xmlns:p14="http://schemas.microsoft.com/office/powerpoint/2010/main" val="1096725988"/>
              </p:ext>
            </p:extLst>
          </p:nvPr>
        </p:nvGraphicFramePr>
        <p:xfrm>
          <a:off x="2209800" y="1143000"/>
          <a:ext cx="4342239" cy="1212850"/>
        </p:xfrm>
        <a:graphic>
          <a:graphicData uri="http://schemas.openxmlformats.org/presentationml/2006/ole">
            <p:oleObj spid="_x0000_s227330" name="Equation" r:id="rId3" imgW="1435100" imgH="482600" progId="Equation.3">
              <p:embed/>
            </p:oleObj>
          </a:graphicData>
        </a:graphic>
      </p:graphicFrame>
    </p:spTree>
    <p:extLst>
      <p:ext uri="{BB962C8B-B14F-4D97-AF65-F5344CB8AC3E}">
        <p14:creationId xmlns="" xmlns:p14="http://schemas.microsoft.com/office/powerpoint/2010/main" val="3169571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36</a:t>
            </a:fld>
            <a:endParaRPr lang="en-US"/>
          </a:p>
        </p:txBody>
      </p:sp>
      <p:sp>
        <p:nvSpPr>
          <p:cNvPr id="5" name="Content Placeholder 4"/>
          <p:cNvSpPr>
            <a:spLocks noGrp="1"/>
          </p:cNvSpPr>
          <p:nvPr>
            <p:ph idx="1"/>
          </p:nvPr>
        </p:nvSpPr>
        <p:spPr>
          <a:xfrm>
            <a:off x="457200" y="457200"/>
            <a:ext cx="84582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Inductor or Inductance</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A wire of certain length, when twisted into a coil becomes a basic inductor, denoted by L.</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smtClean="0"/>
              <a:t> </a:t>
            </a:r>
            <a:r>
              <a:rPr lang="en-US" sz="2800" b="1" dirty="0" smtClean="0">
                <a:latin typeface="Times New Roman" pitchFamily="18" charset="0"/>
                <a:cs typeface="Times New Roman" pitchFamily="18" charset="0"/>
              </a:rPr>
              <a:t>If current is made to pass through an inductor, an electromagnetic field is formed.</a:t>
            </a:r>
          </a:p>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A change in magnitude of the current changes the electromagnetic field.</a:t>
            </a: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1" y="2667000"/>
            <a:ext cx="3200400" cy="1105124"/>
          </a:xfrm>
          <a:prstGeom prst="rect">
            <a:avLst/>
          </a:prstGeom>
        </p:spPr>
      </p:pic>
    </p:spTree>
    <p:extLst>
      <p:ext uri="{BB962C8B-B14F-4D97-AF65-F5344CB8AC3E}">
        <p14:creationId xmlns="" xmlns:p14="http://schemas.microsoft.com/office/powerpoint/2010/main" val="39256245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37</a:t>
            </a:fld>
            <a:endParaRPr lang="en-US"/>
          </a:p>
        </p:txBody>
      </p:sp>
      <p:sp>
        <p:nvSpPr>
          <p:cNvPr id="5" name="Content Placeholder 4"/>
          <p:cNvSpPr>
            <a:spLocks noGrp="1"/>
          </p:cNvSpPr>
          <p:nvPr>
            <p:ph idx="1"/>
          </p:nvPr>
        </p:nvSpPr>
        <p:spPr>
          <a:xfrm>
            <a:off x="304800" y="453645"/>
            <a:ext cx="8610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The unit of inductance is henry </a:t>
            </a:r>
            <a:r>
              <a:rPr lang="en-US" sz="2800" b="1" i="1" dirty="0" smtClean="0">
                <a:latin typeface="Times New Roman" pitchFamily="18" charset="0"/>
                <a:cs typeface="Times New Roman" pitchFamily="18" charset="0"/>
              </a:rPr>
              <a:t>H</a:t>
            </a:r>
            <a:r>
              <a:rPr lang="en-US" sz="2800" b="1" dirty="0" smtClean="0">
                <a:latin typeface="Times New Roman" pitchFamily="18" charset="0"/>
                <a:cs typeface="Times New Roman" pitchFamily="18" charset="0"/>
              </a:rPr>
              <a:t>, the inductance is one henry when current through the coil, changing at rate of one ampere per second, induces one volt across the coil.</a:t>
            </a:r>
          </a:p>
          <a:p>
            <a:pPr algn="just">
              <a:lnSpc>
                <a:spcPct val="130000"/>
              </a:lnSpc>
              <a:spcBef>
                <a:spcPts val="0"/>
              </a:spcBef>
              <a:buClr>
                <a:srgbClr val="C00000"/>
              </a:buClr>
              <a:buFont typeface="Wingdings" pitchFamily="2" charset="2"/>
              <a:buChar char="Ø"/>
            </a:pPr>
            <a:r>
              <a:rPr lang="en-US" sz="2800" b="1" dirty="0" smtClean="0">
                <a:latin typeface="Times New Roman" pitchFamily="18" charset="0"/>
                <a:cs typeface="Times New Roman" pitchFamily="18" charset="0"/>
              </a:rPr>
              <a:t>The current-voltage relation is given by</a:t>
            </a: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smtClean="0">
                <a:latin typeface="Times New Roman" pitchFamily="18" charset="0"/>
                <a:cs typeface="Times New Roman" pitchFamily="18" charset="0"/>
              </a:rPr>
              <a:t>The power absorbed by the inductor is </a:t>
            </a:r>
          </a:p>
        </p:txBody>
      </p:sp>
      <p:graphicFrame>
        <p:nvGraphicFramePr>
          <p:cNvPr id="7" name="Object 2"/>
          <p:cNvGraphicFramePr>
            <a:graphicFrameLocks noChangeAspect="1"/>
          </p:cNvGraphicFramePr>
          <p:nvPr>
            <p:extLst>
              <p:ext uri="{D42A27DB-BD31-4B8C-83A1-F6EECF244321}">
                <p14:modId xmlns="" xmlns:p14="http://schemas.microsoft.com/office/powerpoint/2010/main" val="3648632297"/>
              </p:ext>
            </p:extLst>
          </p:nvPr>
        </p:nvGraphicFramePr>
        <p:xfrm>
          <a:off x="3276600" y="3352800"/>
          <a:ext cx="2590800" cy="1066800"/>
        </p:xfrm>
        <a:graphic>
          <a:graphicData uri="http://schemas.openxmlformats.org/presentationml/2006/ole">
            <p:oleObj spid="_x0000_s228354" name="Equation" r:id="rId3" imgW="596641" imgH="393529" progId="Equation.3">
              <p:embed/>
            </p:oleObj>
          </a:graphicData>
        </a:graphic>
      </p:graphicFrame>
      <p:graphicFrame>
        <p:nvGraphicFramePr>
          <p:cNvPr id="8" name="Object 2"/>
          <p:cNvGraphicFramePr>
            <a:graphicFrameLocks noChangeAspect="1"/>
          </p:cNvGraphicFramePr>
          <p:nvPr>
            <p:extLst>
              <p:ext uri="{D42A27DB-BD31-4B8C-83A1-F6EECF244321}">
                <p14:modId xmlns="" xmlns:p14="http://schemas.microsoft.com/office/powerpoint/2010/main" val="3996388829"/>
              </p:ext>
            </p:extLst>
          </p:nvPr>
        </p:nvGraphicFramePr>
        <p:xfrm>
          <a:off x="1462088" y="5105400"/>
          <a:ext cx="5457825" cy="1066800"/>
        </p:xfrm>
        <a:graphic>
          <a:graphicData uri="http://schemas.openxmlformats.org/presentationml/2006/ole">
            <p:oleObj spid="_x0000_s228355" name="Equation" r:id="rId4" imgW="1256755" imgH="393529" progId="Equation.3">
              <p:embed/>
            </p:oleObj>
          </a:graphicData>
        </a:graphic>
      </p:graphicFrame>
    </p:spTree>
    <p:extLst>
      <p:ext uri="{BB962C8B-B14F-4D97-AF65-F5344CB8AC3E}">
        <p14:creationId xmlns="" xmlns:p14="http://schemas.microsoft.com/office/powerpoint/2010/main" val="19776142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38</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dirty="0" smtClean="0"/>
              <a:t> </a:t>
            </a:r>
            <a:r>
              <a:rPr lang="en-US" sz="2800" b="1" dirty="0">
                <a:latin typeface="Times New Roman" pitchFamily="18" charset="0"/>
                <a:cs typeface="Times New Roman" pitchFamily="18" charset="0"/>
              </a:rPr>
              <a:t>T</a:t>
            </a:r>
            <a:r>
              <a:rPr lang="en-US" sz="2800" b="1" dirty="0" smtClean="0">
                <a:latin typeface="Times New Roman" pitchFamily="18" charset="0"/>
                <a:cs typeface="Times New Roman" pitchFamily="18" charset="0"/>
              </a:rPr>
              <a:t>he energy stored by the inductor is</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smtClean="0">
                <a:solidFill>
                  <a:srgbClr val="000066"/>
                </a:solidFill>
                <a:latin typeface="Times New Roman" pitchFamily="18" charset="0"/>
                <a:cs typeface="Times New Roman" pitchFamily="18" charset="0"/>
              </a:rPr>
              <a:t>The property of inductor</a:t>
            </a:r>
          </a:p>
          <a:p>
            <a:pPr marL="514350" indent="-514350" algn="just">
              <a:lnSpc>
                <a:spcPct val="130000"/>
              </a:lnSpc>
              <a:spcBef>
                <a:spcPts val="0"/>
              </a:spcBef>
              <a:buClr>
                <a:srgbClr val="C00000"/>
              </a:buClr>
              <a:buAutoNum type="arabicPeriod"/>
            </a:pPr>
            <a:r>
              <a:rPr lang="en-US" sz="2800" b="1" dirty="0" smtClean="0">
                <a:latin typeface="Times New Roman" pitchFamily="18" charset="0"/>
                <a:cs typeface="Times New Roman" pitchFamily="18" charset="0"/>
              </a:rPr>
              <a:t>The induced voltage across an inductor is zero if the current through it is constant.</a:t>
            </a:r>
          </a:p>
          <a:p>
            <a:pPr marL="514350" indent="-514350" algn="just">
              <a:lnSpc>
                <a:spcPct val="130000"/>
              </a:lnSpc>
              <a:spcBef>
                <a:spcPts val="0"/>
              </a:spcBef>
              <a:buClr>
                <a:srgbClr val="C00000"/>
              </a:buClr>
              <a:buAutoNum type="arabicPeriod"/>
            </a:pPr>
            <a:r>
              <a:rPr lang="en-US" sz="2800" b="1" dirty="0" smtClean="0">
                <a:latin typeface="Times New Roman" pitchFamily="18" charset="0"/>
                <a:cs typeface="Times New Roman" pitchFamily="18" charset="0"/>
              </a:rPr>
              <a:t>A small change in current within zero time through an inductor gives an infinite voltage across the inductor.</a:t>
            </a:r>
          </a:p>
          <a:p>
            <a:pPr algn="just">
              <a:lnSpc>
                <a:spcPct val="130000"/>
              </a:lnSpc>
              <a:spcBef>
                <a:spcPts val="0"/>
              </a:spcBef>
              <a:buClr>
                <a:srgbClr val="C00000"/>
              </a:buClr>
              <a:buFont typeface="Wingdings" panose="05000000000000000000" pitchFamily="2" charset="2"/>
              <a:buChar char="Ø"/>
            </a:pPr>
            <a:endParaRPr lang="en-US" sz="2800" b="1" dirty="0" smtClean="0">
              <a:latin typeface="Times New Roman" pitchFamily="18" charset="0"/>
              <a:cs typeface="Times New Roman" pitchFamily="18" charset="0"/>
            </a:endParaRPr>
          </a:p>
        </p:txBody>
      </p:sp>
      <p:graphicFrame>
        <p:nvGraphicFramePr>
          <p:cNvPr id="7" name="Object 2"/>
          <p:cNvGraphicFramePr>
            <a:graphicFrameLocks noChangeAspect="1"/>
          </p:cNvGraphicFramePr>
          <p:nvPr>
            <p:extLst>
              <p:ext uri="{D42A27DB-BD31-4B8C-83A1-F6EECF244321}">
                <p14:modId xmlns="" xmlns:p14="http://schemas.microsoft.com/office/powerpoint/2010/main" val="3480399477"/>
              </p:ext>
            </p:extLst>
          </p:nvPr>
        </p:nvGraphicFramePr>
        <p:xfrm>
          <a:off x="1714500" y="1219200"/>
          <a:ext cx="5143500" cy="1371600"/>
        </p:xfrm>
        <a:graphic>
          <a:graphicData uri="http://schemas.openxmlformats.org/presentationml/2006/ole">
            <p:oleObj spid="_x0000_s229378" name="Equation" r:id="rId3" imgW="1663700" imgH="482600" progId="Equation.3">
              <p:embed/>
            </p:oleObj>
          </a:graphicData>
        </a:graphic>
      </p:graphicFrame>
    </p:spTree>
    <p:extLst>
      <p:ext uri="{BB962C8B-B14F-4D97-AF65-F5344CB8AC3E}">
        <p14:creationId xmlns="" xmlns:p14="http://schemas.microsoft.com/office/powerpoint/2010/main" val="25178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39</a:t>
            </a:fld>
            <a:endParaRPr lang="en-US"/>
          </a:p>
        </p:txBody>
      </p:sp>
      <p:sp>
        <p:nvSpPr>
          <p:cNvPr id="5" name="Content Placeholder 4"/>
          <p:cNvSpPr>
            <a:spLocks noGrp="1"/>
          </p:cNvSpPr>
          <p:nvPr>
            <p:ph idx="1"/>
          </p:nvPr>
        </p:nvSpPr>
        <p:spPr>
          <a:xfrm>
            <a:off x="457200" y="381000"/>
            <a:ext cx="8229600" cy="5029200"/>
          </a:xfrm>
        </p:spPr>
        <p:txBody>
          <a:bodyPr>
            <a:noAutofit/>
          </a:bodyPr>
          <a:lstStyle/>
          <a:p>
            <a:pPr marL="514350" indent="-514350" algn="just">
              <a:lnSpc>
                <a:spcPct val="130000"/>
              </a:lnSpc>
              <a:spcBef>
                <a:spcPts val="0"/>
              </a:spcBef>
              <a:buClr>
                <a:srgbClr val="C00000"/>
              </a:buClr>
              <a:buFont typeface="+mj-lt"/>
              <a:buAutoNum type="arabicPeriod" startAt="3"/>
            </a:pPr>
            <a:r>
              <a:rPr lang="en-US" sz="2800" b="1" dirty="0" smtClean="0">
                <a:latin typeface="Times New Roman" pitchFamily="18" charset="0"/>
                <a:cs typeface="Times New Roman" pitchFamily="18" charset="0"/>
              </a:rPr>
              <a:t>The inductor can store finite amount of energy, even if the voltage across the inductor is zero, and</a:t>
            </a:r>
          </a:p>
          <a:p>
            <a:pPr marL="514350" indent="-514350" algn="just">
              <a:lnSpc>
                <a:spcPct val="130000"/>
              </a:lnSpc>
              <a:spcBef>
                <a:spcPts val="0"/>
              </a:spcBef>
              <a:buClr>
                <a:srgbClr val="C00000"/>
              </a:buClr>
              <a:buFont typeface="+mj-lt"/>
              <a:buAutoNum type="arabicPeriod" startAt="3"/>
            </a:pPr>
            <a:r>
              <a:rPr lang="en-US" sz="2800" b="1" dirty="0" smtClean="0">
                <a:latin typeface="Times New Roman" pitchFamily="18" charset="0"/>
                <a:cs typeface="Times New Roman" pitchFamily="18" charset="0"/>
              </a:rPr>
              <a:t>A pure inductor never dissipates energy, only stores it. That is why it is also called as a non-dissipative passive element.</a:t>
            </a:r>
          </a:p>
          <a:p>
            <a:pPr marL="514350" indent="-514350" algn="just">
              <a:lnSpc>
                <a:spcPct val="130000"/>
              </a:lnSpc>
              <a:spcBef>
                <a:spcPts val="0"/>
              </a:spcBef>
              <a:buClr>
                <a:srgbClr val="C00000"/>
              </a:buClr>
              <a:buFont typeface="+mj-lt"/>
              <a:buAutoNum type="arabicPeriod" startAt="3"/>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Pro.8</a:t>
            </a:r>
            <a:r>
              <a:rPr lang="en-IN" altLang="en-US" sz="2800" b="1" dirty="0" smtClean="0">
                <a:solidFill>
                  <a:srgbClr val="000066"/>
                </a:solidFill>
                <a:latin typeface="Times New Roman" pitchFamily="18" charset="0"/>
                <a:cs typeface="Times New Roman" pitchFamily="18" charset="0"/>
              </a:rPr>
              <a:t>: </a:t>
            </a:r>
            <a:r>
              <a:rPr lang="en-US" altLang="en-US" sz="2800" b="1" dirty="0" smtClean="0">
                <a:solidFill>
                  <a:srgbClr val="000066"/>
                </a:solidFill>
                <a:latin typeface="Times New Roman" pitchFamily="18" charset="0"/>
                <a:cs typeface="Times New Roman" pitchFamily="18" charset="0"/>
              </a:rPr>
              <a:t> The current in a 2 H inductor varies at a rate of 2 A/s. Find the voltage across the inductor and energy stored in the magnetic field after 2 seconds.</a:t>
            </a:r>
            <a:endParaRPr lang="en-US" altLang="en-US" sz="2800" b="1" dirty="0">
              <a:solidFill>
                <a:srgbClr val="000066"/>
              </a:solidFill>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5896254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4</a:t>
            </a:fld>
            <a:endParaRPr lang="en-US"/>
          </a:p>
        </p:txBody>
      </p:sp>
      <p:sp>
        <p:nvSpPr>
          <p:cNvPr id="3" name="Rectangle 2"/>
          <p:cNvSpPr/>
          <p:nvPr/>
        </p:nvSpPr>
        <p:spPr>
          <a:xfrm>
            <a:off x="381000" y="228600"/>
            <a:ext cx="8458200" cy="6894195"/>
          </a:xfrm>
          <a:prstGeom prst="rect">
            <a:avLst/>
          </a:prstGeom>
        </p:spPr>
        <p:txBody>
          <a:bodyPr wrap="square">
            <a:spAutoFit/>
          </a:bodyPr>
          <a:lstStyle/>
          <a:p>
            <a:endParaRPr lang="en-US" sz="2000" dirty="0" smtClean="0">
              <a:latin typeface="Times New Roman" pitchFamily="18" charset="0"/>
              <a:cs typeface="Times New Roman" pitchFamily="18" charset="0"/>
            </a:endParaRPr>
          </a:p>
          <a:p>
            <a:pPr algn="just"/>
            <a:r>
              <a:rPr lang="en-US" sz="2400" b="1" dirty="0" smtClean="0">
                <a:solidFill>
                  <a:srgbClr val="C00000"/>
                </a:solidFill>
                <a:latin typeface="Times New Roman" pitchFamily="18" charset="0"/>
                <a:cs typeface="Times New Roman" pitchFamily="18" charset="0"/>
              </a:rPr>
              <a:t>UNIT VI -</a:t>
            </a:r>
            <a:r>
              <a:rPr lang="en-US" sz="2400" b="1" dirty="0" smtClean="0">
                <a:solidFill>
                  <a:srgbClr val="0070C0"/>
                </a:solidFill>
                <a:latin typeface="Times New Roman" pitchFamily="18" charset="0"/>
                <a:cs typeface="Times New Roman" pitchFamily="18" charset="0"/>
              </a:rPr>
              <a:t>Digital Electronics: </a:t>
            </a:r>
          </a:p>
          <a:p>
            <a:pPr algn="just"/>
            <a:r>
              <a:rPr lang="en-US" sz="2000" b="1" dirty="0" smtClean="0">
                <a:latin typeface="Times New Roman" pitchFamily="18" charset="0"/>
                <a:cs typeface="Times New Roman" pitchFamily="18" charset="0"/>
              </a:rPr>
              <a:t>Number systems – binary codes –binary arithmetic – Boolean algebra, laws &amp;amp; theorems - simplification of Boolean expression using K maps - logic gates -implementation of Boolean expressions is using logic gates - standard forms of Boolean expression.</a:t>
            </a:r>
          </a:p>
          <a:p>
            <a:pPr algn="just"/>
            <a:endParaRPr lang="en-US" sz="2000" b="1" dirty="0" smtClean="0">
              <a:latin typeface="Times New Roman" pitchFamily="18" charset="0"/>
              <a:cs typeface="Times New Roman" pitchFamily="18" charset="0"/>
            </a:endParaRPr>
          </a:p>
          <a:p>
            <a:pPr algn="just"/>
            <a:r>
              <a:rPr lang="en-US" sz="2000" b="1" dirty="0" smtClean="0">
                <a:solidFill>
                  <a:srgbClr val="C00000"/>
                </a:solidFill>
                <a:latin typeface="Times New Roman" pitchFamily="18" charset="0"/>
                <a:cs typeface="Times New Roman" pitchFamily="18" charset="0"/>
              </a:rPr>
              <a:t>Text Books:</a:t>
            </a:r>
          </a:p>
          <a:p>
            <a:pPr algn="just"/>
            <a:r>
              <a:rPr lang="en-US" sz="2000" b="1" dirty="0" smtClean="0">
                <a:latin typeface="Times New Roman" pitchFamily="18" charset="0"/>
                <a:cs typeface="Times New Roman" pitchFamily="18" charset="0"/>
              </a:rPr>
              <a:t>1. Basic Electrical Engineering –T.K. </a:t>
            </a:r>
            <a:r>
              <a:rPr lang="en-US" sz="2000" b="1" dirty="0" err="1" smtClean="0">
                <a:latin typeface="Times New Roman" pitchFamily="18" charset="0"/>
                <a:cs typeface="Times New Roman" pitchFamily="18" charset="0"/>
              </a:rPr>
              <a:t>Nagesarkar</a:t>
            </a:r>
            <a:r>
              <a:rPr lang="en-US" sz="2000" b="1" dirty="0" smtClean="0">
                <a:latin typeface="Times New Roman" pitchFamily="18" charset="0"/>
                <a:cs typeface="Times New Roman" pitchFamily="18" charset="0"/>
              </a:rPr>
              <a:t> and M.S. </a:t>
            </a:r>
            <a:r>
              <a:rPr lang="en-US" sz="2000" b="1" dirty="0" err="1" smtClean="0">
                <a:latin typeface="Times New Roman" pitchFamily="18" charset="0"/>
                <a:cs typeface="Times New Roman" pitchFamily="18" charset="0"/>
              </a:rPr>
              <a:t>Sukhja</a:t>
            </a:r>
            <a:r>
              <a:rPr lang="en-US" sz="2000" b="1" dirty="0" smtClean="0">
                <a:latin typeface="Times New Roman" pitchFamily="18" charset="0"/>
                <a:cs typeface="Times New Roman" pitchFamily="18" charset="0"/>
              </a:rPr>
              <a:t>, Oxford University Press.2 </a:t>
            </a:r>
            <a:r>
              <a:rPr lang="en-US" sz="2000" b="1" dirty="0" err="1" smtClean="0">
                <a:latin typeface="Times New Roman" pitchFamily="18" charset="0"/>
                <a:cs typeface="Times New Roman" pitchFamily="18" charset="0"/>
              </a:rPr>
              <a:t>nd</a:t>
            </a: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edition.</a:t>
            </a:r>
          </a:p>
          <a:p>
            <a:pPr algn="just"/>
            <a:r>
              <a:rPr lang="en-US" sz="2000" b="1" dirty="0" smtClean="0">
                <a:latin typeface="Times New Roman" pitchFamily="18" charset="0"/>
                <a:cs typeface="Times New Roman" pitchFamily="18" charset="0"/>
              </a:rPr>
              <a:t>2. Basic electrical Engineering – M.S. Naidu and S. </a:t>
            </a:r>
            <a:r>
              <a:rPr lang="en-US" sz="2000" b="1" dirty="0" err="1" smtClean="0">
                <a:latin typeface="Times New Roman" pitchFamily="18" charset="0"/>
                <a:cs typeface="Times New Roman" pitchFamily="18" charset="0"/>
              </a:rPr>
              <a:t>Kamakshiah</a:t>
            </a:r>
            <a:r>
              <a:rPr lang="en-US" sz="2000" b="1" dirty="0" smtClean="0">
                <a:latin typeface="Times New Roman" pitchFamily="18" charset="0"/>
                <a:cs typeface="Times New Roman" pitchFamily="18" charset="0"/>
              </a:rPr>
              <a:t> – </a:t>
            </a:r>
            <a:r>
              <a:rPr lang="en-US" sz="2000" b="1" dirty="0" err="1" smtClean="0">
                <a:latin typeface="Times New Roman" pitchFamily="18" charset="0"/>
                <a:cs typeface="Times New Roman" pitchFamily="18" charset="0"/>
              </a:rPr>
              <a:t>TataMcGraw</a:t>
            </a:r>
            <a:r>
              <a:rPr lang="en-US" sz="2000" b="1" dirty="0" smtClean="0">
                <a:latin typeface="Times New Roman" pitchFamily="18" charset="0"/>
                <a:cs typeface="Times New Roman" pitchFamily="18" charset="0"/>
              </a:rPr>
              <a:t>-Hill, 2005</a:t>
            </a:r>
          </a:p>
          <a:p>
            <a:pPr algn="just"/>
            <a:r>
              <a:rPr lang="en-US" sz="2000" b="1" dirty="0" smtClean="0">
                <a:latin typeface="Times New Roman" pitchFamily="18" charset="0"/>
                <a:cs typeface="Times New Roman" pitchFamily="18" charset="0"/>
              </a:rPr>
              <a:t>edition.</a:t>
            </a:r>
          </a:p>
          <a:p>
            <a:pPr algn="just"/>
            <a:r>
              <a:rPr lang="en-US" sz="2000" b="1" dirty="0" smtClean="0">
                <a:latin typeface="Times New Roman" pitchFamily="18" charset="0"/>
                <a:cs typeface="Times New Roman" pitchFamily="18" charset="0"/>
              </a:rPr>
              <a:t>3. Principles of Electronics - </a:t>
            </a:r>
            <a:r>
              <a:rPr lang="en-US" sz="2000" b="1" dirty="0" err="1" smtClean="0">
                <a:latin typeface="Times New Roman" pitchFamily="18" charset="0"/>
                <a:cs typeface="Times New Roman" pitchFamily="18" charset="0"/>
              </a:rPr>
              <a:t>V.K.Mehta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S.Chand</a:t>
            </a:r>
            <a:r>
              <a:rPr lang="en-US" sz="2000" b="1" dirty="0" smtClean="0">
                <a:latin typeface="Times New Roman" pitchFamily="18" charset="0"/>
                <a:cs typeface="Times New Roman" pitchFamily="18" charset="0"/>
              </a:rPr>
              <a:t> Publications, 2nd edition.</a:t>
            </a:r>
          </a:p>
          <a:p>
            <a:pPr algn="just"/>
            <a:r>
              <a:rPr lang="en-US" sz="2000" b="1" dirty="0" smtClean="0">
                <a:solidFill>
                  <a:srgbClr val="C00000"/>
                </a:solidFill>
                <a:latin typeface="Times New Roman" pitchFamily="18" charset="0"/>
                <a:cs typeface="Times New Roman" pitchFamily="18" charset="0"/>
              </a:rPr>
              <a:t>References:</a:t>
            </a:r>
          </a:p>
          <a:p>
            <a:pPr algn="just"/>
            <a:r>
              <a:rPr lang="en-US" sz="2000" b="1" dirty="0" smtClean="0">
                <a:latin typeface="Times New Roman" pitchFamily="18" charset="0"/>
                <a:cs typeface="Times New Roman" pitchFamily="18" charset="0"/>
              </a:rPr>
              <a:t>1. Theory and problems of Basic electrical Engineering- </a:t>
            </a:r>
            <a:r>
              <a:rPr lang="en-US" sz="2000" b="1" dirty="0" err="1" smtClean="0">
                <a:latin typeface="Times New Roman" pitchFamily="18" charset="0"/>
                <a:cs typeface="Times New Roman" pitchFamily="18" charset="0"/>
              </a:rPr>
              <a:t>D.P.Kotahari</a:t>
            </a:r>
            <a:r>
              <a:rPr lang="en-US" sz="2000" b="1" dirty="0" smtClean="0">
                <a:latin typeface="Times New Roman" pitchFamily="18" charset="0"/>
                <a:cs typeface="Times New Roman" pitchFamily="18" charset="0"/>
              </a:rPr>
              <a:t> &amp;amp; </a:t>
            </a:r>
            <a:r>
              <a:rPr lang="en-US" sz="2000" b="1" dirty="0" err="1" smtClean="0">
                <a:latin typeface="Times New Roman" pitchFamily="18" charset="0"/>
                <a:cs typeface="Times New Roman" pitchFamily="18" charset="0"/>
              </a:rPr>
              <a:t>I.J.Nagrath</a:t>
            </a:r>
            <a:r>
              <a:rPr lang="en-US" sz="2000" b="1" dirty="0" smtClean="0">
                <a:latin typeface="Times New Roman" pitchFamily="18" charset="0"/>
                <a:cs typeface="Times New Roman" pitchFamily="18" charset="0"/>
              </a:rPr>
              <a:t> PHI.</a:t>
            </a:r>
          </a:p>
          <a:p>
            <a:pPr algn="just"/>
            <a:r>
              <a:rPr lang="en-US" sz="2000" b="1" dirty="0" smtClean="0">
                <a:latin typeface="Times New Roman" pitchFamily="18" charset="0"/>
                <a:cs typeface="Times New Roman" pitchFamily="18" charset="0"/>
              </a:rPr>
              <a:t>Electronic Devices and Circuits, </a:t>
            </a:r>
            <a:r>
              <a:rPr lang="en-US" sz="2000" b="1" dirty="0" err="1" smtClean="0">
                <a:latin typeface="Times New Roman" pitchFamily="18" charset="0"/>
                <a:cs typeface="Times New Roman" pitchFamily="18" charset="0"/>
              </a:rPr>
              <a:t>Millman</a:t>
            </a:r>
            <a:r>
              <a:rPr lang="en-US" sz="2000" b="1" dirty="0" smtClean="0">
                <a:latin typeface="Times New Roman" pitchFamily="18" charset="0"/>
                <a:cs typeface="Times New Roman" pitchFamily="18" charset="0"/>
              </a:rPr>
              <a:t> &amp;amp; </a:t>
            </a:r>
            <a:r>
              <a:rPr lang="en-US" sz="2000" b="1" dirty="0" err="1" smtClean="0">
                <a:latin typeface="Times New Roman" pitchFamily="18" charset="0"/>
                <a:cs typeface="Times New Roman" pitchFamily="18" charset="0"/>
              </a:rPr>
              <a:t>Halkias</a:t>
            </a:r>
            <a:r>
              <a:rPr lang="en-US" sz="2000" b="1" dirty="0" smtClean="0">
                <a:latin typeface="Times New Roman" pitchFamily="18" charset="0"/>
                <a:cs typeface="Times New Roman" pitchFamily="18" charset="0"/>
              </a:rPr>
              <a:t>, TMH publications. nit –IV:</a:t>
            </a:r>
          </a:p>
          <a:p>
            <a:pPr algn="just"/>
            <a:endParaRPr lang="en-US" sz="2000" b="1" dirty="0" smtClean="0">
              <a:latin typeface="Times New Roman" pitchFamily="18" charset="0"/>
              <a:cs typeface="Times New Roman" pitchFamily="18" charset="0"/>
            </a:endParaRPr>
          </a:p>
          <a:p>
            <a:pPr algn="just"/>
            <a:endParaRPr lang="en-US" b="1" dirty="0" smtClean="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40</a:t>
            </a:fld>
            <a:endParaRPr lang="en-US"/>
          </a:p>
        </p:txBody>
      </p:sp>
      <p:sp>
        <p:nvSpPr>
          <p:cNvPr id="5" name="Content Placeholder 4"/>
          <p:cNvSpPr>
            <a:spLocks noGrp="1"/>
          </p:cNvSpPr>
          <p:nvPr>
            <p:ph idx="1"/>
          </p:nvPr>
        </p:nvSpPr>
        <p:spPr>
          <a:xfrm>
            <a:off x="228600" y="230557"/>
            <a:ext cx="83820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Capacitor or Capacitance</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Any two conducting surfaces separated by an insulating medium exhibit the property of capacitor, denoted by C and measured in farad F.</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dirty="0" smtClean="0"/>
              <a:t> </a:t>
            </a:r>
            <a:r>
              <a:rPr lang="en-US" sz="2400" b="1" dirty="0" smtClean="0">
                <a:latin typeface="Times New Roman" pitchFamily="18" charset="0"/>
                <a:cs typeface="Times New Roman" pitchFamily="18" charset="0"/>
              </a:rPr>
              <a:t>The conducting surfaces are called electrodes, and the insulating medium is called dielectric.</a:t>
            </a: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 capacitor stores energy in the form of an electric field that is established by the opposite charges on the two electrodes.</a:t>
            </a: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34077" y="2745157"/>
            <a:ext cx="3657143" cy="912443"/>
          </a:xfrm>
          <a:prstGeom prst="rect">
            <a:avLst/>
          </a:prstGeom>
        </p:spPr>
      </p:pic>
    </p:spTree>
    <p:extLst>
      <p:ext uri="{BB962C8B-B14F-4D97-AF65-F5344CB8AC3E}">
        <p14:creationId xmlns="" xmlns:p14="http://schemas.microsoft.com/office/powerpoint/2010/main" val="3908423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41</a:t>
            </a:fld>
            <a:endParaRPr lang="en-US"/>
          </a:p>
        </p:txBody>
      </p:sp>
      <p:sp>
        <p:nvSpPr>
          <p:cNvPr id="5" name="Content Placeholder 4"/>
          <p:cNvSpPr>
            <a:spLocks noGrp="1"/>
          </p:cNvSpPr>
          <p:nvPr>
            <p:ph idx="1"/>
          </p:nvPr>
        </p:nvSpPr>
        <p:spPr>
          <a:xfrm>
            <a:off x="266700" y="457200"/>
            <a:ext cx="81915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 capacitor is said to have greater capacitance if it can store more charge per unit voltage and the capacitance is given by</a:t>
            </a:r>
          </a:p>
          <a:p>
            <a:pPr marL="0" indent="0" algn="just">
              <a:lnSpc>
                <a:spcPct val="130000"/>
              </a:lnSpc>
              <a:spcBef>
                <a:spcPts val="0"/>
              </a:spcBef>
              <a:buClr>
                <a:srgbClr val="C00000"/>
              </a:buClr>
              <a:buNone/>
            </a:pPr>
            <a:r>
              <a:rPr lang="en-US" sz="2400" b="1" dirty="0" smtClean="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current flowing through the capacitor is  </a:t>
            </a:r>
          </a:p>
        </p:txBody>
      </p:sp>
      <p:graphicFrame>
        <p:nvGraphicFramePr>
          <p:cNvPr id="7" name="Object 2"/>
          <p:cNvGraphicFramePr>
            <a:graphicFrameLocks noChangeAspect="1"/>
          </p:cNvGraphicFramePr>
          <p:nvPr>
            <p:extLst>
              <p:ext uri="{D42A27DB-BD31-4B8C-83A1-F6EECF244321}">
                <p14:modId xmlns="" xmlns:p14="http://schemas.microsoft.com/office/powerpoint/2010/main" val="2013566707"/>
              </p:ext>
            </p:extLst>
          </p:nvPr>
        </p:nvGraphicFramePr>
        <p:xfrm>
          <a:off x="3581400" y="1828800"/>
          <a:ext cx="1928813" cy="914400"/>
        </p:xfrm>
        <a:graphic>
          <a:graphicData uri="http://schemas.openxmlformats.org/presentationml/2006/ole">
            <p:oleObj spid="_x0000_s230402" name="Equation" r:id="rId3" imgW="444307" imgH="393529" progId="Equation.3">
              <p:embed/>
            </p:oleObj>
          </a:graphicData>
        </a:graphic>
      </p:graphicFrame>
      <p:graphicFrame>
        <p:nvGraphicFramePr>
          <p:cNvPr id="8" name="Object 2"/>
          <p:cNvGraphicFramePr>
            <a:graphicFrameLocks noChangeAspect="1"/>
          </p:cNvGraphicFramePr>
          <p:nvPr>
            <p:extLst>
              <p:ext uri="{D42A27DB-BD31-4B8C-83A1-F6EECF244321}">
                <p14:modId xmlns="" xmlns:p14="http://schemas.microsoft.com/office/powerpoint/2010/main" val="4042421573"/>
              </p:ext>
            </p:extLst>
          </p:nvPr>
        </p:nvGraphicFramePr>
        <p:xfrm>
          <a:off x="3276600" y="4267200"/>
          <a:ext cx="2370138" cy="1066800"/>
        </p:xfrm>
        <a:graphic>
          <a:graphicData uri="http://schemas.openxmlformats.org/presentationml/2006/ole">
            <p:oleObj spid="_x0000_s230403" name="Equation" r:id="rId4" imgW="545863" imgH="393529" progId="Equation.3">
              <p:embed/>
            </p:oleObj>
          </a:graphicData>
        </a:graphic>
      </p:graphicFrame>
    </p:spTree>
    <p:extLst>
      <p:ext uri="{BB962C8B-B14F-4D97-AF65-F5344CB8AC3E}">
        <p14:creationId xmlns="" xmlns:p14="http://schemas.microsoft.com/office/powerpoint/2010/main" val="18781354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42</a:t>
            </a:fld>
            <a:endParaRPr lang="en-US"/>
          </a:p>
        </p:txBody>
      </p:sp>
      <p:sp>
        <p:nvSpPr>
          <p:cNvPr id="5" name="Content Placeholder 4"/>
          <p:cNvSpPr>
            <a:spLocks noGrp="1"/>
          </p:cNvSpPr>
          <p:nvPr>
            <p:ph idx="1"/>
          </p:nvPr>
        </p:nvSpPr>
        <p:spPr>
          <a:xfrm>
            <a:off x="304800" y="304800"/>
            <a:ext cx="82677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power absorbed by capacitor is given by</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400" b="1" dirty="0" smtClean="0">
                <a:latin typeface="Times New Roman" pitchFamily="18" charset="0"/>
                <a:cs typeface="Times New Roman" pitchFamily="18" charset="0"/>
              </a:rPr>
              <a:t>                                                                                                                                          </a:t>
            </a: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400" b="1" dirty="0" smtClean="0">
                <a:latin typeface="Times New Roman" pitchFamily="18" charset="0"/>
                <a:cs typeface="Times New Roman" pitchFamily="18" charset="0"/>
              </a:rPr>
              <a:t>The energy stored by the capacitor is  </a:t>
            </a:r>
          </a:p>
        </p:txBody>
      </p:sp>
      <p:graphicFrame>
        <p:nvGraphicFramePr>
          <p:cNvPr id="7" name="Object 2"/>
          <p:cNvGraphicFramePr>
            <a:graphicFrameLocks noChangeAspect="1"/>
          </p:cNvGraphicFramePr>
          <p:nvPr>
            <p:extLst>
              <p:ext uri="{D42A27DB-BD31-4B8C-83A1-F6EECF244321}">
                <p14:modId xmlns="" xmlns:p14="http://schemas.microsoft.com/office/powerpoint/2010/main" val="1290641589"/>
              </p:ext>
            </p:extLst>
          </p:nvPr>
        </p:nvGraphicFramePr>
        <p:xfrm>
          <a:off x="2667000" y="1066800"/>
          <a:ext cx="3505200" cy="914400"/>
        </p:xfrm>
        <a:graphic>
          <a:graphicData uri="http://schemas.openxmlformats.org/presentationml/2006/ole">
            <p:oleObj spid="_x0000_s231426" name="Equation" r:id="rId3" imgW="965200" imgH="393700" progId="Equation.3">
              <p:embed/>
            </p:oleObj>
          </a:graphicData>
        </a:graphic>
      </p:graphicFrame>
      <p:graphicFrame>
        <p:nvGraphicFramePr>
          <p:cNvPr id="6" name="Object 2"/>
          <p:cNvGraphicFramePr>
            <a:graphicFrameLocks noChangeAspect="1"/>
          </p:cNvGraphicFramePr>
          <p:nvPr>
            <p:extLst>
              <p:ext uri="{D42A27DB-BD31-4B8C-83A1-F6EECF244321}">
                <p14:modId xmlns="" xmlns:p14="http://schemas.microsoft.com/office/powerpoint/2010/main" val="2361392733"/>
              </p:ext>
            </p:extLst>
          </p:nvPr>
        </p:nvGraphicFramePr>
        <p:xfrm>
          <a:off x="2130425" y="2895600"/>
          <a:ext cx="3740150" cy="1066800"/>
        </p:xfrm>
        <a:graphic>
          <a:graphicData uri="http://schemas.openxmlformats.org/presentationml/2006/ole">
            <p:oleObj spid="_x0000_s231427" name="Equation" r:id="rId4" imgW="1193760" imgH="482400" progId="Equation.3">
              <p:embed/>
            </p:oleObj>
          </a:graphicData>
        </a:graphic>
      </p:graphicFrame>
      <p:sp>
        <p:nvSpPr>
          <p:cNvPr id="8" name="Rectangle 7"/>
          <p:cNvSpPr/>
          <p:nvPr/>
        </p:nvSpPr>
        <p:spPr>
          <a:xfrm>
            <a:off x="228600" y="3932776"/>
            <a:ext cx="8534400" cy="2412968"/>
          </a:xfrm>
          <a:prstGeom prst="rect">
            <a:avLst/>
          </a:prstGeom>
        </p:spPr>
        <p:txBody>
          <a:bodyPr wrap="square">
            <a:spAutoFit/>
          </a:bodyPr>
          <a:lstStyle/>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itchFamily="18" charset="0"/>
                <a:cs typeface="Times New Roman" pitchFamily="18" charset="0"/>
              </a:rPr>
              <a:t>The property of Capacitor</a:t>
            </a:r>
          </a:p>
          <a:p>
            <a:pPr marL="514350" indent="-514350" algn="just">
              <a:lnSpc>
                <a:spcPct val="130000"/>
              </a:lnSpc>
              <a:spcBef>
                <a:spcPts val="0"/>
              </a:spcBef>
              <a:buClr>
                <a:srgbClr val="C00000"/>
              </a:buClr>
              <a:buAutoNum type="arabicPeriod"/>
            </a:pPr>
            <a:r>
              <a:rPr lang="en-US" sz="2300" b="1" dirty="0" smtClean="0">
                <a:latin typeface="Times New Roman" pitchFamily="18" charset="0"/>
                <a:cs typeface="Times New Roman" pitchFamily="18" charset="0"/>
              </a:rPr>
              <a:t>The current in capacitor is zero if the voltage across it is constant.</a:t>
            </a:r>
          </a:p>
          <a:p>
            <a:pPr marL="514350" indent="-514350" algn="just">
              <a:lnSpc>
                <a:spcPct val="130000"/>
              </a:lnSpc>
              <a:spcBef>
                <a:spcPts val="0"/>
              </a:spcBef>
              <a:buClr>
                <a:srgbClr val="C00000"/>
              </a:buClr>
              <a:buAutoNum type="arabicPeriod"/>
            </a:pPr>
            <a:r>
              <a:rPr lang="en-US" sz="2300" b="1" dirty="0" smtClean="0">
                <a:latin typeface="Times New Roman" pitchFamily="18" charset="0"/>
                <a:cs typeface="Times New Roman" pitchFamily="18" charset="0"/>
              </a:rPr>
              <a:t>A small change in voltage across a capacitor within zero time gives an infinite current through the capacitor.</a:t>
            </a:r>
          </a:p>
        </p:txBody>
      </p:sp>
    </p:spTree>
    <p:extLst>
      <p:ext uri="{BB962C8B-B14F-4D97-AF65-F5344CB8AC3E}">
        <p14:creationId xmlns="" xmlns:p14="http://schemas.microsoft.com/office/powerpoint/2010/main" val="3361501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43</a:t>
            </a:fld>
            <a:endParaRPr lang="en-US"/>
          </a:p>
        </p:txBody>
      </p:sp>
      <p:sp>
        <p:nvSpPr>
          <p:cNvPr id="5" name="Content Placeholder 4"/>
          <p:cNvSpPr>
            <a:spLocks noGrp="1"/>
          </p:cNvSpPr>
          <p:nvPr>
            <p:ph idx="1"/>
          </p:nvPr>
        </p:nvSpPr>
        <p:spPr>
          <a:xfrm>
            <a:off x="381000" y="457200"/>
            <a:ext cx="8229600" cy="5029200"/>
          </a:xfrm>
        </p:spPr>
        <p:txBody>
          <a:bodyPr>
            <a:noAutofit/>
          </a:bodyPr>
          <a:lstStyle/>
          <a:p>
            <a:pPr marL="514350" indent="-514350" algn="just">
              <a:lnSpc>
                <a:spcPct val="130000"/>
              </a:lnSpc>
              <a:spcBef>
                <a:spcPts val="0"/>
              </a:spcBef>
              <a:buClr>
                <a:srgbClr val="C00000"/>
              </a:buClr>
              <a:buFont typeface="+mj-lt"/>
              <a:buAutoNum type="arabicPeriod" startAt="3"/>
            </a:pPr>
            <a:r>
              <a:rPr lang="en-US" sz="2300" b="1" dirty="0" smtClean="0">
                <a:latin typeface="Times New Roman" pitchFamily="18" charset="0"/>
                <a:cs typeface="Times New Roman" pitchFamily="18" charset="0"/>
              </a:rPr>
              <a:t>The capacitor </a:t>
            </a:r>
            <a:r>
              <a:rPr lang="en-US" sz="2300" b="1" dirty="0">
                <a:latin typeface="Times New Roman" pitchFamily="18" charset="0"/>
                <a:cs typeface="Times New Roman" pitchFamily="18" charset="0"/>
              </a:rPr>
              <a:t>can store finite amount of energy, even if the </a:t>
            </a:r>
            <a:r>
              <a:rPr lang="en-US" sz="2300" b="1" dirty="0" smtClean="0">
                <a:latin typeface="Times New Roman" pitchFamily="18" charset="0"/>
                <a:cs typeface="Times New Roman" pitchFamily="18" charset="0"/>
              </a:rPr>
              <a:t>current through it is </a:t>
            </a:r>
            <a:r>
              <a:rPr lang="en-US" sz="2300" b="1" dirty="0">
                <a:latin typeface="Times New Roman" pitchFamily="18" charset="0"/>
                <a:cs typeface="Times New Roman" pitchFamily="18" charset="0"/>
              </a:rPr>
              <a:t>zero, and</a:t>
            </a:r>
          </a:p>
          <a:p>
            <a:pPr marL="514350" indent="-514350" algn="just">
              <a:lnSpc>
                <a:spcPct val="130000"/>
              </a:lnSpc>
              <a:spcBef>
                <a:spcPts val="0"/>
              </a:spcBef>
              <a:buClr>
                <a:srgbClr val="C00000"/>
              </a:buClr>
              <a:buFont typeface="+mj-lt"/>
              <a:buAutoNum type="arabicPeriod" startAt="3"/>
            </a:pPr>
            <a:r>
              <a:rPr lang="en-US" sz="2300" b="1" dirty="0">
                <a:latin typeface="Times New Roman" pitchFamily="18" charset="0"/>
                <a:cs typeface="Times New Roman" pitchFamily="18" charset="0"/>
              </a:rPr>
              <a:t>A pure </a:t>
            </a:r>
            <a:r>
              <a:rPr lang="en-US" sz="2300" b="1" dirty="0" smtClean="0">
                <a:latin typeface="Times New Roman" pitchFamily="18" charset="0"/>
                <a:cs typeface="Times New Roman" pitchFamily="18" charset="0"/>
              </a:rPr>
              <a:t>capacitor </a:t>
            </a:r>
            <a:r>
              <a:rPr lang="en-US" sz="2300" b="1" dirty="0">
                <a:latin typeface="Times New Roman" pitchFamily="18" charset="0"/>
                <a:cs typeface="Times New Roman" pitchFamily="18" charset="0"/>
              </a:rPr>
              <a:t>never dissipates energy, only stores it. That is why it is also called as a non-dissipative passive </a:t>
            </a:r>
            <a:r>
              <a:rPr lang="en-US" sz="2300" b="1" dirty="0" smtClean="0">
                <a:latin typeface="Times New Roman" pitchFamily="18" charset="0"/>
                <a:cs typeface="Times New Roman" pitchFamily="18" charset="0"/>
              </a:rPr>
              <a:t>element.</a:t>
            </a:r>
          </a:p>
          <a:p>
            <a:pPr marL="514350" indent="-514350" algn="just">
              <a:lnSpc>
                <a:spcPct val="100000"/>
              </a:lnSpc>
              <a:spcBef>
                <a:spcPts val="0"/>
              </a:spcBef>
              <a:buClr>
                <a:srgbClr val="C00000"/>
              </a:buClr>
              <a:buFont typeface="+mj-lt"/>
              <a:buAutoNum type="arabicPeriod" startAt="3"/>
            </a:pPr>
            <a:endParaRPr lang="en-US" sz="2300" b="1" dirty="0" smtClean="0">
              <a:latin typeface="Times New Roman" pitchFamily="18" charset="0"/>
              <a:cs typeface="Times New Roman" pitchFamily="18" charset="0"/>
            </a:endParaRPr>
          </a:p>
          <a:p>
            <a:pPr marL="514350" indent="-514350" algn="just">
              <a:lnSpc>
                <a:spcPct val="130000"/>
              </a:lnSpc>
              <a:spcBef>
                <a:spcPts val="0"/>
              </a:spcBef>
              <a:buClr>
                <a:srgbClr val="C00000"/>
              </a:buClr>
              <a:buNone/>
            </a:pPr>
            <a:r>
              <a:rPr lang="en-IN" altLang="en-US" sz="2300" b="1" dirty="0" smtClean="0">
                <a:solidFill>
                  <a:srgbClr val="C00000"/>
                </a:solidFill>
                <a:latin typeface="Times New Roman" pitchFamily="18" charset="0"/>
                <a:cs typeface="Times New Roman" pitchFamily="18" charset="0"/>
              </a:rPr>
              <a:t>Pro.9</a:t>
            </a:r>
            <a:r>
              <a:rPr lang="en-IN" altLang="en-US" sz="2300" b="1" dirty="0" smtClean="0">
                <a:solidFill>
                  <a:srgbClr val="000066"/>
                </a:solidFill>
                <a:latin typeface="Times New Roman" pitchFamily="18" charset="0"/>
                <a:cs typeface="Times New Roman" pitchFamily="18" charset="0"/>
              </a:rPr>
              <a:t>: </a:t>
            </a:r>
            <a:r>
              <a:rPr lang="en-US" altLang="en-US" sz="2300" b="1" dirty="0" smtClean="0">
                <a:solidFill>
                  <a:srgbClr val="000066"/>
                </a:solidFill>
                <a:latin typeface="Times New Roman" pitchFamily="18" charset="0"/>
                <a:cs typeface="Times New Roman" pitchFamily="18" charset="0"/>
              </a:rPr>
              <a:t> A capacitor having a capacitance 5 micro farad is charged to a voltage 230 V. Calculate the stored energy in joules.</a:t>
            </a:r>
          </a:p>
          <a:p>
            <a:pPr marL="514350" indent="-514350" algn="just">
              <a:lnSpc>
                <a:spcPct val="130000"/>
              </a:lnSpc>
              <a:spcBef>
                <a:spcPts val="0"/>
              </a:spcBef>
              <a:buClr>
                <a:srgbClr val="C00000"/>
              </a:buClr>
              <a:buFont typeface="+mj-lt"/>
              <a:buAutoNum type="arabicPeriod" startAt="3"/>
            </a:pPr>
            <a:endParaRPr lang="en-US" sz="2400" b="1" dirty="0">
              <a:latin typeface="Times New Roman" pitchFamily="18" charset="0"/>
              <a:cs typeface="Times New Roman" pitchFamily="18" charset="0"/>
            </a:endParaRPr>
          </a:p>
          <a:p>
            <a:pPr marL="514350" indent="-514350" algn="just">
              <a:lnSpc>
                <a:spcPct val="130000"/>
              </a:lnSpc>
              <a:spcBef>
                <a:spcPts val="0"/>
              </a:spcBef>
              <a:buClr>
                <a:srgbClr val="C00000"/>
              </a:buClr>
              <a:buAutoNum type="arabicPeriod"/>
            </a:pPr>
            <a:endParaRPr lang="en-US" sz="2800" b="1" dirty="0" smtClean="0">
              <a:latin typeface="Times New Roman" pitchFamily="18" charset="0"/>
              <a:cs typeface="Times New Roman" pitchFamily="18" charset="0"/>
            </a:endParaRPr>
          </a:p>
          <a:p>
            <a:pPr marL="514350" indent="-514350" algn="just">
              <a:lnSpc>
                <a:spcPct val="130000"/>
              </a:lnSpc>
              <a:spcBef>
                <a:spcPts val="0"/>
              </a:spcBef>
              <a:buClr>
                <a:srgbClr val="C00000"/>
              </a:buClr>
              <a:buAutoNum type="arabicPeriod"/>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endParaRPr lang="en-US" sz="23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5011876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44</a:t>
            </a:fld>
            <a:endParaRPr lang="en-US"/>
          </a:p>
        </p:txBody>
      </p:sp>
      <p:sp>
        <p:nvSpPr>
          <p:cNvPr id="5" name="Content Placeholder 4"/>
          <p:cNvSpPr>
            <a:spLocks noGrp="1"/>
          </p:cNvSpPr>
          <p:nvPr>
            <p:ph idx="1"/>
          </p:nvPr>
        </p:nvSpPr>
        <p:spPr>
          <a:xfrm>
            <a:off x="304800" y="228600"/>
            <a:ext cx="8229600" cy="53340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Series Circuits</a:t>
            </a:r>
            <a:endParaRPr lang="en-US" sz="3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A series circuit is a circuit in which resistors are arranged in a chain, so the current has only one path to take. </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In a series circuit, the current through each of the components is the same, and the voltage across the circuit is the sum of the voltages across each component.</a:t>
            </a:r>
          </a:p>
        </p:txBody>
      </p:sp>
      <p:pic>
        <p:nvPicPr>
          <p:cNvPr id="7" name="Picture 6" descr="Rseries.GIF"/>
          <p:cNvPicPr>
            <a:picLocks noChangeAspect="1"/>
          </p:cNvPicPr>
          <p:nvPr/>
        </p:nvPicPr>
        <p:blipFill>
          <a:blip r:embed="rId2"/>
          <a:stretch>
            <a:fillRect/>
          </a:stretch>
        </p:blipFill>
        <p:spPr>
          <a:xfrm>
            <a:off x="1828800" y="2667000"/>
            <a:ext cx="5638800" cy="1828800"/>
          </a:xfrm>
          <a:prstGeom prst="rect">
            <a:avLst/>
          </a:prstGeom>
        </p:spPr>
      </p:pic>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45</a:t>
            </a:fld>
            <a:endParaRPr lang="en-US"/>
          </a:p>
        </p:txBody>
      </p:sp>
      <p:sp>
        <p:nvSpPr>
          <p:cNvPr id="5" name="Content Placeholder 4"/>
          <p:cNvSpPr>
            <a:spLocks noGrp="1"/>
          </p:cNvSpPr>
          <p:nvPr>
            <p:ph idx="1"/>
          </p:nvPr>
        </p:nvSpPr>
        <p:spPr>
          <a:xfrm>
            <a:off x="304800" y="3048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total resistance of resistors in series is equal to the sum of their individual resistances:</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itchFamily="18" charset="0"/>
                <a:cs typeface="Times New Roman" pitchFamily="18" charset="0"/>
              </a:rPr>
              <a:t>Electrical conductance</a:t>
            </a:r>
            <a:r>
              <a:rPr lang="en-US" sz="2400" b="1" dirty="0" smtClean="0">
                <a:latin typeface="Times New Roman" pitchFamily="18" charset="0"/>
                <a:cs typeface="Times New Roman" pitchFamily="18" charset="0"/>
              </a:rPr>
              <a:t> presents a reciprocal quantity to resistance. Total conductance of a series circuits of pure resistors, therefore, can be calculated from the following expression:</a:t>
            </a:r>
          </a:p>
        </p:txBody>
      </p:sp>
      <p:pic>
        <p:nvPicPr>
          <p:cNvPr id="6" name="Picture 5" descr="390px-Resistors_.png"/>
          <p:cNvPicPr>
            <a:picLocks noChangeAspect="1"/>
          </p:cNvPicPr>
          <p:nvPr/>
        </p:nvPicPr>
        <p:blipFill>
          <a:blip r:embed="rId3"/>
          <a:stretch>
            <a:fillRect/>
          </a:stretch>
        </p:blipFill>
        <p:spPr>
          <a:xfrm>
            <a:off x="609600" y="1447800"/>
            <a:ext cx="3714750" cy="1219200"/>
          </a:xfrm>
          <a:prstGeom prst="rect">
            <a:avLst/>
          </a:prstGeom>
        </p:spPr>
      </p:pic>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7" name="Object 6"/>
          <p:cNvGraphicFramePr>
            <a:graphicFrameLocks noChangeAspect="1"/>
          </p:cNvGraphicFramePr>
          <p:nvPr>
            <p:extLst>
              <p:ext uri="{D42A27DB-BD31-4B8C-83A1-F6EECF244321}">
                <p14:modId xmlns="" xmlns:p14="http://schemas.microsoft.com/office/powerpoint/2010/main" val="4192347244"/>
              </p:ext>
            </p:extLst>
          </p:nvPr>
        </p:nvGraphicFramePr>
        <p:xfrm>
          <a:off x="4572000" y="1752600"/>
          <a:ext cx="3886200" cy="663262"/>
        </p:xfrm>
        <a:graphic>
          <a:graphicData uri="http://schemas.openxmlformats.org/presentationml/2006/ole">
            <p:oleObj spid="_x0000_s232450" name="Equation" r:id="rId4" imgW="1562100" imgH="228600" progId="Equation.3">
              <p:embed/>
            </p:oleObj>
          </a:graphicData>
        </a:graphic>
      </p:graphicFrame>
      <p:graphicFrame>
        <p:nvGraphicFramePr>
          <p:cNvPr id="137222" name="Object 6"/>
          <p:cNvGraphicFramePr>
            <a:graphicFrameLocks noChangeAspect="1"/>
          </p:cNvGraphicFramePr>
          <p:nvPr/>
        </p:nvGraphicFramePr>
        <p:xfrm>
          <a:off x="2362200" y="4572000"/>
          <a:ext cx="4419600" cy="990600"/>
        </p:xfrm>
        <a:graphic>
          <a:graphicData uri="http://schemas.openxmlformats.org/presentationml/2006/ole">
            <p:oleObj spid="_x0000_s232451" name="Equation" r:id="rId5" imgW="1714500" imgH="431800" progId="Equation.3">
              <p:embed/>
            </p:oleObj>
          </a:graphicData>
        </a:graphic>
      </p:graphicFrame>
    </p:spTree>
    <p:extLst>
      <p:ext uri="{BB962C8B-B14F-4D97-AF65-F5344CB8AC3E}">
        <p14:creationId xmlns="" xmlns:p14="http://schemas.microsoft.com/office/powerpoint/2010/main" val="1501187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46</a:t>
            </a:fld>
            <a:endParaRPr lang="en-US"/>
          </a:p>
        </p:txBody>
      </p:sp>
      <p:sp>
        <p:nvSpPr>
          <p:cNvPr id="5" name="Content Placeholder 4"/>
          <p:cNvSpPr>
            <a:spLocks noGrp="1"/>
          </p:cNvSpPr>
          <p:nvPr>
            <p:ph idx="1"/>
          </p:nvPr>
        </p:nvSpPr>
        <p:spPr>
          <a:xfrm>
            <a:off x="304800" y="304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itchFamily="18" charset="0"/>
                <a:cs typeface="Times New Roman" pitchFamily="18" charset="0"/>
              </a:rPr>
              <a:t>Inductor</a:t>
            </a:r>
            <a:r>
              <a:rPr lang="en-US" sz="2400" b="1" dirty="0" smtClean="0">
                <a:latin typeface="Times New Roman" pitchFamily="18" charset="0"/>
                <a:cs typeface="Times New Roman" pitchFamily="18" charset="0"/>
              </a:rPr>
              <a:t> follow the same law, in that the total inductance of non-coupled inductors in series is equal to the sum of their individual inductances:</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solidFill>
                  <a:srgbClr val="000066"/>
                </a:solidFill>
                <a:latin typeface="Times New Roman" pitchFamily="18" charset="0"/>
                <a:cs typeface="Times New Roman" pitchFamily="18" charset="0"/>
              </a:rPr>
              <a:t>Capacitors</a:t>
            </a:r>
            <a:r>
              <a:rPr lang="en-US" sz="2400" b="1" dirty="0" smtClean="0">
                <a:latin typeface="Times New Roman" pitchFamily="18" charset="0"/>
                <a:cs typeface="Times New Roman" pitchFamily="18" charset="0"/>
              </a:rPr>
              <a:t> follow the same law using the reciprocals. The total capacitance of capacitors in series is equal to the reciprocal of the sum of the reciprocals of their individual capacitances:</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nvGraphicFramePr>
        <p:xfrm>
          <a:off x="4495800" y="5029200"/>
          <a:ext cx="3886200" cy="914400"/>
        </p:xfrm>
        <a:graphic>
          <a:graphicData uri="http://schemas.openxmlformats.org/presentationml/2006/ole">
            <p:oleObj spid="_x0000_s233474" name="Equation" r:id="rId3" imgW="1701800" imgH="431800" progId="Equation.3">
              <p:embed/>
            </p:oleObj>
          </a:graphicData>
        </a:graphic>
      </p:graphicFrame>
      <p:pic>
        <p:nvPicPr>
          <p:cNvPr id="9" name="Picture 8" descr="Inductors.png"/>
          <p:cNvPicPr>
            <a:picLocks noChangeAspect="1"/>
          </p:cNvPicPr>
          <p:nvPr/>
        </p:nvPicPr>
        <p:blipFill>
          <a:blip r:embed="rId4"/>
          <a:stretch>
            <a:fillRect/>
          </a:stretch>
        </p:blipFill>
        <p:spPr>
          <a:xfrm>
            <a:off x="685800" y="2057400"/>
            <a:ext cx="3714750" cy="1009650"/>
          </a:xfrm>
          <a:prstGeom prst="rect">
            <a:avLst/>
          </a:prstGeom>
        </p:spPr>
      </p:pic>
      <p:graphicFrame>
        <p:nvGraphicFramePr>
          <p:cNvPr id="143364" name="Object 4"/>
          <p:cNvGraphicFramePr>
            <a:graphicFrameLocks noChangeAspect="1"/>
          </p:cNvGraphicFramePr>
          <p:nvPr/>
        </p:nvGraphicFramePr>
        <p:xfrm>
          <a:off x="4419600" y="2057400"/>
          <a:ext cx="3810000" cy="571500"/>
        </p:xfrm>
        <a:graphic>
          <a:graphicData uri="http://schemas.openxmlformats.org/presentationml/2006/ole">
            <p:oleObj spid="_x0000_s233475" name="Equation" r:id="rId5" imgW="1524000" imgH="228600" progId="Equation.3">
              <p:embed/>
            </p:oleObj>
          </a:graphicData>
        </a:graphic>
      </p:graphicFrame>
      <p:pic>
        <p:nvPicPr>
          <p:cNvPr id="12" name="Picture 11" descr="Capacitors.png"/>
          <p:cNvPicPr>
            <a:picLocks noChangeAspect="1"/>
          </p:cNvPicPr>
          <p:nvPr/>
        </p:nvPicPr>
        <p:blipFill>
          <a:blip r:embed="rId6"/>
          <a:stretch>
            <a:fillRect/>
          </a:stretch>
        </p:blipFill>
        <p:spPr>
          <a:xfrm>
            <a:off x="457200" y="5105400"/>
            <a:ext cx="3714750" cy="1009650"/>
          </a:xfrm>
          <a:prstGeom prst="rect">
            <a:avLst/>
          </a:prstGeom>
        </p:spPr>
      </p:pic>
    </p:spTree>
    <p:extLst>
      <p:ext uri="{BB962C8B-B14F-4D97-AF65-F5344CB8AC3E}">
        <p14:creationId xmlns="" xmlns:p14="http://schemas.microsoft.com/office/powerpoint/2010/main" val="15011876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47</a:t>
            </a:fld>
            <a:endParaRPr lang="en-US"/>
          </a:p>
        </p:txBody>
      </p:sp>
      <p:sp>
        <p:nvSpPr>
          <p:cNvPr id="5" name="Content Placeholder 4"/>
          <p:cNvSpPr>
            <a:spLocks noGrp="1"/>
          </p:cNvSpPr>
          <p:nvPr>
            <p:ph idx="1"/>
          </p:nvPr>
        </p:nvSpPr>
        <p:spPr>
          <a:xfrm>
            <a:off x="304800" y="304800"/>
            <a:ext cx="82296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Parallel Circuits</a:t>
            </a:r>
            <a:endParaRPr lang="en-US" sz="32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Parallel circuit is a circuit in which the resistors are arranged with their heads connected together, and their tails connected together. </a:t>
            </a: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current in a parallel circuit breaks up, with some flowing along each parallel branch and re-combining when the branches meet again. </a:t>
            </a: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voltage across each resistor in parallel is the same.</a:t>
            </a: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total resistance of a set of resistors in parallel is found by adding up the reciprocals of the resistance values, and then taking the reciprocal of the total:</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48</a:t>
            </a:fld>
            <a:endParaRPr lang="en-US"/>
          </a:p>
        </p:txBody>
      </p:sp>
      <p:sp>
        <p:nvSpPr>
          <p:cNvPr id="5" name="Content Placeholder 4"/>
          <p:cNvSpPr>
            <a:spLocks noGrp="1"/>
          </p:cNvSpPr>
          <p:nvPr>
            <p:ph idx="1"/>
          </p:nvPr>
        </p:nvSpPr>
        <p:spPr>
          <a:xfrm>
            <a:off x="304800" y="304800"/>
            <a:ext cx="8229600" cy="5029200"/>
          </a:xfrm>
        </p:spPr>
        <p:txBody>
          <a:bodyPr>
            <a:noAutofit/>
          </a:bodyPr>
          <a:lstStyle/>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Since electrical conductance is reciprocal to resistance, the expression for total conductance of a parallel circuit of resistors reads</a:t>
            </a: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extLst>
              <p:ext uri="{D42A27DB-BD31-4B8C-83A1-F6EECF244321}">
                <p14:modId xmlns="" xmlns:p14="http://schemas.microsoft.com/office/powerpoint/2010/main" val="2212549814"/>
              </p:ext>
            </p:extLst>
          </p:nvPr>
        </p:nvGraphicFramePr>
        <p:xfrm>
          <a:off x="2286000" y="2438400"/>
          <a:ext cx="4114800" cy="914400"/>
        </p:xfrm>
        <a:graphic>
          <a:graphicData uri="http://schemas.openxmlformats.org/presentationml/2006/ole">
            <p:oleObj spid="_x0000_s234498" name="Equation" r:id="rId3" imgW="1676400" imgH="431800" progId="Equation.3">
              <p:embed/>
            </p:oleObj>
          </a:graphicData>
        </a:graphic>
      </p:graphicFrame>
      <p:pic>
        <p:nvPicPr>
          <p:cNvPr id="11" name="Picture 10" descr="301px-Resistors_in_parallel.svg.png"/>
          <p:cNvPicPr>
            <a:picLocks noChangeAspect="1"/>
          </p:cNvPicPr>
          <p:nvPr/>
        </p:nvPicPr>
        <p:blipFill>
          <a:blip r:embed="rId4"/>
          <a:stretch>
            <a:fillRect/>
          </a:stretch>
        </p:blipFill>
        <p:spPr>
          <a:xfrm>
            <a:off x="2667000" y="685800"/>
            <a:ext cx="3494087" cy="1685925"/>
          </a:xfrm>
          <a:prstGeom prst="rect">
            <a:avLst/>
          </a:prstGeom>
        </p:spPr>
      </p:pic>
      <p:graphicFrame>
        <p:nvGraphicFramePr>
          <p:cNvPr id="144508" name="Object 124"/>
          <p:cNvGraphicFramePr>
            <a:graphicFrameLocks noChangeAspect="1"/>
          </p:cNvGraphicFramePr>
          <p:nvPr/>
        </p:nvGraphicFramePr>
        <p:xfrm>
          <a:off x="2895600" y="5105400"/>
          <a:ext cx="4191000" cy="533400"/>
        </p:xfrm>
        <a:graphic>
          <a:graphicData uri="http://schemas.openxmlformats.org/presentationml/2006/ole">
            <p:oleObj spid="_x0000_s234499" name="Equation" r:id="rId5" imgW="1600200" imgH="228600" progId="Equation.3">
              <p:embed/>
            </p:oleObj>
          </a:graphicData>
        </a:graphic>
      </p:graphicFrame>
    </p:spTree>
    <p:extLst>
      <p:ext uri="{BB962C8B-B14F-4D97-AF65-F5344CB8AC3E}">
        <p14:creationId xmlns="" xmlns:p14="http://schemas.microsoft.com/office/powerpoint/2010/main" val="15011876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49</a:t>
            </a:fld>
            <a:endParaRPr lang="en-US"/>
          </a:p>
        </p:txBody>
      </p:sp>
      <p:sp>
        <p:nvSpPr>
          <p:cNvPr id="5" name="Content Placeholder 4"/>
          <p:cNvSpPr>
            <a:spLocks noGrp="1"/>
          </p:cNvSpPr>
          <p:nvPr>
            <p:ph idx="1"/>
          </p:nvPr>
        </p:nvSpPr>
        <p:spPr>
          <a:xfrm>
            <a:off x="304800" y="304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smtClean="0">
                <a:solidFill>
                  <a:srgbClr val="000066"/>
                </a:solidFill>
                <a:latin typeface="Times New Roman" pitchFamily="18" charset="0"/>
                <a:cs typeface="Times New Roman" pitchFamily="18" charset="0"/>
              </a:rPr>
              <a:t>Inductor </a:t>
            </a:r>
            <a:r>
              <a:rPr lang="en-US" sz="2400" b="1" dirty="0" smtClean="0">
                <a:latin typeface="Times New Roman" pitchFamily="18" charset="0"/>
                <a:cs typeface="Times New Roman" pitchFamily="18" charset="0"/>
              </a:rPr>
              <a:t>follow the same law, in that the total inductance of non-coupled inductors in parallel is equal to the reciprocal of the sum of the reciprocals of their individual inductances:</a:t>
            </a: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total capacitance of capacitor in parallel is equal to the sum of their individual capacitances:</a:t>
            </a: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extLst>
              <p:ext uri="{D42A27DB-BD31-4B8C-83A1-F6EECF244321}">
                <p14:modId xmlns="" xmlns:p14="http://schemas.microsoft.com/office/powerpoint/2010/main" val="58597730"/>
              </p:ext>
            </p:extLst>
          </p:nvPr>
        </p:nvGraphicFramePr>
        <p:xfrm>
          <a:off x="4876800" y="2133600"/>
          <a:ext cx="3581400" cy="990600"/>
        </p:xfrm>
        <a:graphic>
          <a:graphicData uri="http://schemas.openxmlformats.org/presentationml/2006/ole">
            <p:oleObj spid="_x0000_s235522" name="Equation" r:id="rId3" imgW="1637589" imgH="431613" progId="Equation.3">
              <p:embed/>
            </p:oleObj>
          </a:graphicData>
        </a:graphic>
      </p:graphicFrame>
      <p:pic>
        <p:nvPicPr>
          <p:cNvPr id="10" name="Picture 9" descr="Inductors_in_parallel.svg.png"/>
          <p:cNvPicPr>
            <a:picLocks noChangeAspect="1"/>
          </p:cNvPicPr>
          <p:nvPr/>
        </p:nvPicPr>
        <p:blipFill>
          <a:blip r:embed="rId4"/>
          <a:stretch>
            <a:fillRect/>
          </a:stretch>
        </p:blipFill>
        <p:spPr>
          <a:xfrm>
            <a:off x="762000" y="1905000"/>
            <a:ext cx="3810000" cy="1447800"/>
          </a:xfrm>
          <a:prstGeom prst="rect">
            <a:avLst/>
          </a:prstGeom>
        </p:spPr>
      </p:pic>
      <p:pic>
        <p:nvPicPr>
          <p:cNvPr id="9" name="Picture 8" descr="301px-Capacitors_in_parallel.svg.png"/>
          <p:cNvPicPr>
            <a:picLocks noChangeAspect="1"/>
          </p:cNvPicPr>
          <p:nvPr/>
        </p:nvPicPr>
        <p:blipFill>
          <a:blip r:embed="rId5"/>
          <a:stretch>
            <a:fillRect/>
          </a:stretch>
        </p:blipFill>
        <p:spPr>
          <a:xfrm>
            <a:off x="609600" y="4343400"/>
            <a:ext cx="3048000" cy="1773238"/>
          </a:xfrm>
          <a:prstGeom prst="rect">
            <a:avLst/>
          </a:prstGeom>
        </p:spPr>
      </p:pic>
      <p:graphicFrame>
        <p:nvGraphicFramePr>
          <p:cNvPr id="145646" name="Object 238"/>
          <p:cNvGraphicFramePr>
            <a:graphicFrameLocks noChangeAspect="1"/>
          </p:cNvGraphicFramePr>
          <p:nvPr/>
        </p:nvGraphicFramePr>
        <p:xfrm>
          <a:off x="4191000" y="5029200"/>
          <a:ext cx="4140200" cy="571500"/>
        </p:xfrm>
        <a:graphic>
          <a:graphicData uri="http://schemas.openxmlformats.org/presentationml/2006/ole">
            <p:oleObj spid="_x0000_s235523" name="Equation" r:id="rId6" imgW="1574800" imgH="228600" progId="Equation.3">
              <p:embed/>
            </p:oleObj>
          </a:graphicData>
        </a:graphic>
      </p:graphicFrame>
    </p:spTree>
    <p:extLst>
      <p:ext uri="{BB962C8B-B14F-4D97-AF65-F5344CB8AC3E}">
        <p14:creationId xmlns="" xmlns:p14="http://schemas.microsoft.com/office/powerpoint/2010/main" val="1501187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886700" cy="878633"/>
          </a:xfrm>
        </p:spPr>
        <p:txBody>
          <a:bodyPr>
            <a:normAutofit/>
          </a:bodyPr>
          <a:lstStyle/>
          <a:p>
            <a:pPr algn="ctr"/>
            <a:r>
              <a:rPr lang="en-US" sz="3600" b="1" dirty="0" smtClean="0">
                <a:solidFill>
                  <a:srgbClr val="C00000"/>
                </a:solidFill>
                <a:latin typeface="Times New Roman" pitchFamily="18" charset="0"/>
                <a:cs typeface="Times New Roman" pitchFamily="18" charset="0"/>
              </a:rPr>
              <a:t>Unit-I: Syllabus</a:t>
            </a: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a:t>
            </a:fld>
            <a:endParaRPr lang="en-US"/>
          </a:p>
        </p:txBody>
      </p:sp>
      <p:sp>
        <p:nvSpPr>
          <p:cNvPr id="5" name="Content Placeholder 4"/>
          <p:cNvSpPr>
            <a:spLocks noGrp="1"/>
          </p:cNvSpPr>
          <p:nvPr>
            <p:ph idx="1"/>
          </p:nvPr>
        </p:nvSpPr>
        <p:spPr>
          <a:xfrm>
            <a:off x="457200" y="1524000"/>
            <a:ext cx="7543800" cy="4572000"/>
          </a:xfrm>
        </p:spPr>
        <p:txBody>
          <a:bodyPr>
            <a:noAutofit/>
          </a:bodyPr>
          <a:lstStyle/>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Ohm’s Law</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Kirchhoff’s Laws (KVL and KCL)</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Types of Sources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Passive Elements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Series and Parallel Circuits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Mesh and Nodal Analysis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Superposition and Reciprocity Theorems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DC Machines </a:t>
            </a: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6626033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50</a:t>
            </a:fld>
            <a:endParaRPr lang="en-US"/>
          </a:p>
        </p:txBody>
      </p:sp>
      <p:sp>
        <p:nvSpPr>
          <p:cNvPr id="5" name="Content Placeholder 4"/>
          <p:cNvSpPr>
            <a:spLocks noGrp="1"/>
          </p:cNvSpPr>
          <p:nvPr>
            <p:ph idx="1"/>
          </p:nvPr>
        </p:nvSpPr>
        <p:spPr>
          <a:xfrm>
            <a:off x="457200" y="381000"/>
            <a:ext cx="7924800" cy="5029200"/>
          </a:xfrm>
        </p:spPr>
        <p:txBody>
          <a:bodyPr>
            <a:noAutofit/>
          </a:bodyPr>
          <a:lstStyle/>
          <a:p>
            <a:pPr algn="just">
              <a:lnSpc>
                <a:spcPct val="10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Pro.10</a:t>
            </a:r>
            <a:r>
              <a:rPr lang="en-IN" altLang="en-US" sz="2800" b="1" dirty="0" smtClean="0">
                <a:solidFill>
                  <a:srgbClr val="000066"/>
                </a:solidFill>
                <a:latin typeface="Times New Roman" pitchFamily="18" charset="0"/>
                <a:cs typeface="Times New Roman"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Find </a:t>
            </a:r>
            <a:r>
              <a:rPr lang="en-US" sz="2400" b="1" dirty="0">
                <a:solidFill>
                  <a:srgbClr val="000066"/>
                </a:solidFill>
                <a:latin typeface="Times New Roman" panose="02020603050405020304" pitchFamily="18" charset="0"/>
                <a:cs typeface="Times New Roman" panose="02020603050405020304" pitchFamily="18" charset="0"/>
              </a:rPr>
              <a:t>the equivalent resistance, R</a:t>
            </a:r>
            <a:r>
              <a:rPr lang="en-US" sz="2400" b="1" baseline="-25000" dirty="0">
                <a:solidFill>
                  <a:srgbClr val="000066"/>
                </a:solidFill>
                <a:latin typeface="Times New Roman" panose="02020603050405020304" pitchFamily="18" charset="0"/>
                <a:cs typeface="Times New Roman" panose="02020603050405020304" pitchFamily="18" charset="0"/>
              </a:rPr>
              <a:t>EQ</a:t>
            </a:r>
            <a:r>
              <a:rPr lang="en-US" sz="2400" b="1" dirty="0">
                <a:solidFill>
                  <a:srgbClr val="000066"/>
                </a:solidFill>
                <a:latin typeface="Times New Roman" panose="02020603050405020304" pitchFamily="18" charset="0"/>
                <a:cs typeface="Times New Roman" panose="02020603050405020304" pitchFamily="18" charset="0"/>
              </a:rPr>
              <a:t> for the following resistor combination </a:t>
            </a:r>
            <a:r>
              <a:rPr lang="en-US" sz="2400" b="1" dirty="0" smtClean="0">
                <a:solidFill>
                  <a:srgbClr val="000066"/>
                </a:solidFill>
                <a:latin typeface="Times New Roman" panose="02020603050405020304" pitchFamily="18" charset="0"/>
                <a:cs typeface="Times New Roman" panose="02020603050405020304" pitchFamily="18" charset="0"/>
              </a:rPr>
              <a:t>circuit Fig(a).</a:t>
            </a:r>
          </a:p>
          <a:p>
            <a:pPr algn="just">
              <a:lnSpc>
                <a:spcPct val="10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None/>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50000"/>
              </a:lnSpc>
              <a:spcBef>
                <a:spcPts val="0"/>
              </a:spcBef>
              <a:buClr>
                <a:srgbClr val="C00000"/>
              </a:buClr>
              <a:buNone/>
            </a:pPr>
            <a:r>
              <a:rPr lang="en-US" sz="2400" b="1" dirty="0" smtClean="0">
                <a:solidFill>
                  <a:srgbClr val="000066"/>
                </a:solidFill>
                <a:latin typeface="Times New Roman" panose="02020603050405020304" pitchFamily="18" charset="0"/>
                <a:cs typeface="Times New Roman" panose="02020603050405020304" pitchFamily="18" charset="0"/>
              </a:rPr>
              <a:t>                Fig(a)                                              Fig(b)</a:t>
            </a:r>
          </a:p>
          <a:p>
            <a:pPr algn="just">
              <a:lnSpc>
                <a:spcPct val="100000"/>
              </a:lnSpc>
              <a:spcBef>
                <a:spcPts val="0"/>
              </a:spcBef>
              <a:buClr>
                <a:srgbClr val="C00000"/>
              </a:buClr>
              <a:buNone/>
            </a:pPr>
            <a:endParaRPr lang="en-US" sz="2400" b="1" dirty="0" smtClean="0">
              <a:solidFill>
                <a:srgbClr val="000066"/>
              </a:solidFill>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Pro.11</a:t>
            </a:r>
            <a:r>
              <a:rPr lang="en-IN" altLang="en-US" sz="2800" b="1" dirty="0" smtClean="0">
                <a:solidFill>
                  <a:srgbClr val="000066"/>
                </a:solidFill>
                <a:latin typeface="Times New Roman" pitchFamily="18" charset="0"/>
                <a:cs typeface="Times New Roman"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Find the equivalent inductance, L</a:t>
            </a:r>
            <a:r>
              <a:rPr lang="en-US" sz="2400" b="1" baseline="-25000" dirty="0" smtClean="0">
                <a:solidFill>
                  <a:srgbClr val="000066"/>
                </a:solidFill>
                <a:latin typeface="Times New Roman" panose="02020603050405020304" pitchFamily="18" charset="0"/>
                <a:cs typeface="Times New Roman" panose="02020603050405020304" pitchFamily="18" charset="0"/>
              </a:rPr>
              <a:t>EQ</a:t>
            </a:r>
            <a:r>
              <a:rPr lang="en-US" sz="2400" b="1" dirty="0" smtClean="0">
                <a:solidFill>
                  <a:srgbClr val="000066"/>
                </a:solidFill>
                <a:latin typeface="Times New Roman" panose="02020603050405020304" pitchFamily="18" charset="0"/>
                <a:cs typeface="Times New Roman" panose="02020603050405020304" pitchFamily="18" charset="0"/>
              </a:rPr>
              <a:t> for the following inductor combination circuit Fig(b).</a:t>
            </a:r>
            <a:endParaRPr lang="en-US" sz="2800" b="1" dirty="0" smtClean="0">
              <a:solidFill>
                <a:srgbClr val="000066"/>
              </a:solidFill>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smtClean="0">
              <a:solidFill>
                <a:srgbClr val="00006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9600" y="1524000"/>
            <a:ext cx="4038600" cy="2667000"/>
          </a:xfrm>
          <a:prstGeom prst="rect">
            <a:avLst/>
          </a:prstGeom>
        </p:spPr>
      </p:pic>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76800" y="1524000"/>
            <a:ext cx="3733800" cy="2438400"/>
          </a:xfrm>
          <a:prstGeom prst="rect">
            <a:avLst/>
          </a:prstGeom>
        </p:spPr>
      </p:pic>
    </p:spTree>
    <p:extLst>
      <p:ext uri="{BB962C8B-B14F-4D97-AF65-F5344CB8AC3E}">
        <p14:creationId xmlns="" xmlns:p14="http://schemas.microsoft.com/office/powerpoint/2010/main" val="27233046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51</a:t>
            </a:fld>
            <a:endParaRPr lang="en-US"/>
          </a:p>
        </p:txBody>
      </p:sp>
      <p:sp>
        <p:nvSpPr>
          <p:cNvPr id="5" name="Content Placeholder 4"/>
          <p:cNvSpPr>
            <a:spLocks noGrp="1"/>
          </p:cNvSpPr>
          <p:nvPr>
            <p:ph idx="1"/>
          </p:nvPr>
        </p:nvSpPr>
        <p:spPr>
          <a:xfrm>
            <a:off x="457200" y="381000"/>
            <a:ext cx="7924800" cy="5029200"/>
          </a:xfrm>
        </p:spPr>
        <p:txBody>
          <a:bodyPr>
            <a:noAutofit/>
          </a:bodyPr>
          <a:lstStyle/>
          <a:p>
            <a:pPr algn="just">
              <a:lnSpc>
                <a:spcPct val="13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Pro.12</a:t>
            </a:r>
            <a:r>
              <a:rPr lang="en-IN" altLang="en-US" sz="2800" b="1" dirty="0" smtClean="0">
                <a:solidFill>
                  <a:srgbClr val="000066"/>
                </a:solidFill>
                <a:latin typeface="Times New Roman" pitchFamily="18" charset="0"/>
                <a:cs typeface="Times New Roman" pitchFamily="18" charset="0"/>
              </a:rPr>
              <a:t>: </a:t>
            </a:r>
            <a:r>
              <a:rPr lang="en-US" sz="2400" b="1" dirty="0" smtClean="0">
                <a:solidFill>
                  <a:srgbClr val="000066"/>
                </a:solidFill>
                <a:latin typeface="Times New Roman" panose="02020603050405020304" pitchFamily="18" charset="0"/>
                <a:cs typeface="Times New Roman" panose="02020603050405020304" pitchFamily="18" charset="0"/>
              </a:rPr>
              <a:t>In </a:t>
            </a:r>
            <a:r>
              <a:rPr lang="en-US" sz="2400" b="1" dirty="0">
                <a:solidFill>
                  <a:srgbClr val="000066"/>
                </a:solidFill>
                <a:latin typeface="Times New Roman" panose="02020603050405020304" pitchFamily="18" charset="0"/>
                <a:cs typeface="Times New Roman" panose="02020603050405020304" pitchFamily="18" charset="0"/>
              </a:rPr>
              <a:t>the circuit given below, C1=60µF, C2=20 µF, C3=9 µF and C4=12 µF. If the potential difference between points a </a:t>
            </a:r>
            <a:r>
              <a:rPr lang="en-US" sz="2400" b="1" dirty="0" smtClean="0">
                <a:solidFill>
                  <a:srgbClr val="000066"/>
                </a:solidFill>
                <a:latin typeface="Times New Roman" panose="02020603050405020304" pitchFamily="18" charset="0"/>
                <a:cs typeface="Times New Roman" panose="02020603050405020304" pitchFamily="18" charset="0"/>
              </a:rPr>
              <a:t>and c is </a:t>
            </a:r>
            <a:r>
              <a:rPr lang="en-US" sz="2400" b="1" dirty="0" err="1" smtClean="0">
                <a:solidFill>
                  <a:srgbClr val="000066"/>
                </a:solidFill>
                <a:latin typeface="Times New Roman" panose="02020603050405020304" pitchFamily="18" charset="0"/>
                <a:cs typeface="Times New Roman" panose="02020603050405020304" pitchFamily="18" charset="0"/>
              </a:rPr>
              <a:t>Vac</a:t>
            </a:r>
            <a:r>
              <a:rPr lang="en-US" sz="2400" b="1" dirty="0" smtClean="0">
                <a:solidFill>
                  <a:srgbClr val="000066"/>
                </a:solidFill>
                <a:latin typeface="Times New Roman" panose="02020603050405020304" pitchFamily="18" charset="0"/>
                <a:cs typeface="Times New Roman" panose="02020603050405020304" pitchFamily="18" charset="0"/>
              </a:rPr>
              <a:t>= 120V, find </a:t>
            </a:r>
            <a:r>
              <a:rPr lang="en-US" sz="2400" b="1" dirty="0">
                <a:solidFill>
                  <a:srgbClr val="000066"/>
                </a:solidFill>
                <a:latin typeface="Times New Roman" panose="02020603050405020304" pitchFamily="18" charset="0"/>
                <a:cs typeface="Times New Roman" panose="02020603050405020304" pitchFamily="18" charset="0"/>
              </a:rPr>
              <a:t>the </a:t>
            </a:r>
            <a:r>
              <a:rPr lang="en-US" sz="2400" b="1" dirty="0" smtClean="0">
                <a:solidFill>
                  <a:srgbClr val="000066"/>
                </a:solidFill>
                <a:latin typeface="Times New Roman" panose="02020603050405020304" pitchFamily="18" charset="0"/>
                <a:cs typeface="Times New Roman" panose="02020603050405020304" pitchFamily="18" charset="0"/>
              </a:rPr>
              <a:t>charge of capacitor </a:t>
            </a:r>
            <a:r>
              <a:rPr lang="en-US" sz="2400" b="1" dirty="0" err="1" smtClean="0">
                <a:solidFill>
                  <a:srgbClr val="000066"/>
                </a:solidFill>
                <a:latin typeface="Times New Roman" panose="02020603050405020304" pitchFamily="18" charset="0"/>
                <a:cs typeface="Times New Roman" panose="02020603050405020304" pitchFamily="18" charset="0"/>
              </a:rPr>
              <a:t>Qac</a:t>
            </a:r>
            <a:r>
              <a:rPr lang="en-US" sz="2400" b="1" dirty="0" smtClean="0">
                <a:solidFill>
                  <a:srgbClr val="000066"/>
                </a:solidFill>
                <a:latin typeface="Times New Roman" panose="02020603050405020304" pitchFamily="18" charset="0"/>
                <a:cs typeface="Times New Roman" panose="02020603050405020304" pitchFamily="18" charset="0"/>
              </a:rPr>
              <a:t>.</a:t>
            </a:r>
            <a:endParaRPr lang="en-US" sz="2800" b="1" dirty="0" smtClean="0">
              <a:solidFill>
                <a:srgbClr val="000066"/>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14600" y="2438400"/>
            <a:ext cx="4724400" cy="2438400"/>
          </a:xfrm>
          <a:prstGeom prst="rect">
            <a:avLst/>
          </a:prstGeom>
        </p:spPr>
      </p:pic>
    </p:spTree>
    <p:extLst>
      <p:ext uri="{BB962C8B-B14F-4D97-AF65-F5344CB8AC3E}">
        <p14:creationId xmlns="" xmlns:p14="http://schemas.microsoft.com/office/powerpoint/2010/main" val="17964839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52</a:t>
            </a:fld>
            <a:endParaRPr lang="en-US"/>
          </a:p>
        </p:txBody>
      </p:sp>
      <p:sp>
        <p:nvSpPr>
          <p:cNvPr id="5" name="Content Placeholder 4"/>
          <p:cNvSpPr>
            <a:spLocks noGrp="1"/>
          </p:cNvSpPr>
          <p:nvPr>
            <p:ph idx="1"/>
          </p:nvPr>
        </p:nvSpPr>
        <p:spPr>
          <a:xfrm>
            <a:off x="381000" y="228600"/>
            <a:ext cx="8305800" cy="5029200"/>
          </a:xfrm>
        </p:spPr>
        <p:txBody>
          <a:bodyPr>
            <a:noAutofit/>
          </a:bodyPr>
          <a:lstStyle/>
          <a:p>
            <a:pPr marL="0" indent="0" algn="ctr">
              <a:lnSpc>
                <a:spcPct val="130000"/>
              </a:lnSpc>
              <a:spcBef>
                <a:spcPts val="0"/>
              </a:spcBef>
              <a:spcAft>
                <a:spcPts val="1200"/>
              </a:spcAft>
              <a:buClr>
                <a:srgbClr val="C00000"/>
              </a:buClr>
              <a:buNone/>
            </a:pPr>
            <a:r>
              <a:rPr lang="en-US" sz="3000" b="1" dirty="0" smtClean="0">
                <a:solidFill>
                  <a:srgbClr val="C00000"/>
                </a:solidFill>
                <a:latin typeface="Times New Roman" panose="02020603050405020304" pitchFamily="18" charset="0"/>
                <a:cs typeface="Times New Roman" panose="02020603050405020304" pitchFamily="18" charset="0"/>
              </a:rPr>
              <a:t>Mesh Analysis</a:t>
            </a:r>
            <a:endParaRPr lang="en-US" sz="30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Mesh and nodal analysis are two basic important techniques which are useful to find solution of a network.</a:t>
            </a:r>
          </a:p>
          <a:p>
            <a:pPr algn="just">
              <a:lnSpc>
                <a:spcPct val="130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The suitability of either mesh or nodal analysis to a particular problem mainly depends on the number of voltage sources or current sources.</a:t>
            </a:r>
          </a:p>
          <a:p>
            <a:pPr algn="just">
              <a:lnSpc>
                <a:spcPct val="130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If a network has a large number of voltage sources, it is useful to use mesh analysis; if the network has more current sources use nodal analysis method.</a:t>
            </a:r>
          </a:p>
          <a:p>
            <a:pPr algn="just">
              <a:lnSpc>
                <a:spcPct val="130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Mesh required only voltage sources, if there are any current sources in a circuit they are to be converted into equivalent voltage sources.</a:t>
            </a: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6190012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53</a:t>
            </a:fld>
            <a:endParaRPr lang="en-US"/>
          </a:p>
        </p:txBody>
      </p:sp>
      <p:sp>
        <p:nvSpPr>
          <p:cNvPr id="5" name="Content Placeholder 4"/>
          <p:cNvSpPr>
            <a:spLocks noGrp="1"/>
          </p:cNvSpPr>
          <p:nvPr>
            <p:ph idx="1"/>
          </p:nvPr>
        </p:nvSpPr>
        <p:spPr>
          <a:xfrm>
            <a:off x="304800" y="228600"/>
            <a:ext cx="8382000" cy="6324600"/>
          </a:xfrm>
        </p:spPr>
        <p:txBody>
          <a:bodyPr>
            <a:noAutofit/>
          </a:bodyPr>
          <a:lstStyle/>
          <a:p>
            <a:pPr algn="just">
              <a:lnSpc>
                <a:spcPct val="130000"/>
              </a:lnSpc>
              <a:spcBef>
                <a:spcPts val="60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In figure there are two loops </a:t>
            </a:r>
            <a:r>
              <a:rPr lang="en-US" sz="2400" b="1" i="1" dirty="0" err="1" smtClean="0">
                <a:latin typeface="Times New Roman" pitchFamily="18" charset="0"/>
                <a:cs typeface="Times New Roman" pitchFamily="18" charset="0"/>
              </a:rPr>
              <a:t>abef</a:t>
            </a:r>
            <a:r>
              <a:rPr lang="en-US" sz="2400" b="1" dirty="0" smtClean="0">
                <a:latin typeface="Times New Roman" pitchFamily="18" charset="0"/>
                <a:cs typeface="Times New Roman" pitchFamily="18" charset="0"/>
              </a:rPr>
              <a:t> and </a:t>
            </a:r>
            <a:r>
              <a:rPr lang="en-US" sz="2400" b="1" i="1" dirty="0" err="1" smtClean="0">
                <a:latin typeface="Times New Roman" pitchFamily="18" charset="0"/>
                <a:cs typeface="Times New Roman" pitchFamily="18" charset="0"/>
              </a:rPr>
              <a:t>bcdeb</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in the network.</a:t>
            </a:r>
          </a:p>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Let us assume loop currents</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and     with directions as indicated in figure. Considering the loop </a:t>
            </a:r>
            <a:r>
              <a:rPr lang="en-US" sz="2400" b="1" i="1" dirty="0" err="1" smtClean="0">
                <a:latin typeface="Times New Roman" pitchFamily="18" charset="0"/>
                <a:cs typeface="Times New Roman" pitchFamily="18" charset="0"/>
              </a:rPr>
              <a:t>abef</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alone, observe that current      is passing through        and              </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is passing through </a:t>
            </a:r>
            <a:r>
              <a:rPr lang="en-US" sz="2400" b="1" i="1" dirty="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p>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By applying KVL, it can be written as</a:t>
            </a:r>
          </a:p>
          <a:p>
            <a:pPr marL="0" indent="0" algn="just">
              <a:lnSpc>
                <a:spcPct val="130000"/>
              </a:lnSpc>
              <a:spcBef>
                <a:spcPts val="0"/>
              </a:spcBef>
              <a:buClr>
                <a:srgbClr val="C00000"/>
              </a:buClr>
              <a:buNone/>
            </a:pPr>
            <a:r>
              <a:rPr lang="en-US" sz="2400" b="1" dirty="0" smtClean="0">
                <a:latin typeface="Times New Roman" pitchFamily="18" charset="0"/>
                <a:cs typeface="Times New Roman" pitchFamily="18" charset="0"/>
              </a:rPr>
              <a:t>                                                                                 (1)</a:t>
            </a:r>
            <a:r>
              <a:rPr lang="en-US" sz="2800" b="1" dirty="0" smtClean="0">
                <a:latin typeface="Times New Roman" pitchFamily="18" charset="0"/>
                <a:cs typeface="Times New Roman" pitchFamily="18" charset="0"/>
              </a:rPr>
              <a:t>                                                        </a:t>
            </a: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i="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graphicFrame>
        <p:nvGraphicFramePr>
          <p:cNvPr id="6" name="Object 4"/>
          <p:cNvGraphicFramePr>
            <a:graphicFrameLocks noChangeAspect="1"/>
          </p:cNvGraphicFramePr>
          <p:nvPr>
            <p:extLst>
              <p:ext uri="{D42A27DB-BD31-4B8C-83A1-F6EECF244321}">
                <p14:modId xmlns="" xmlns:p14="http://schemas.microsoft.com/office/powerpoint/2010/main" val="1123074328"/>
              </p:ext>
            </p:extLst>
          </p:nvPr>
        </p:nvGraphicFramePr>
        <p:xfrm>
          <a:off x="2284413" y="5638800"/>
          <a:ext cx="3609975" cy="571500"/>
        </p:xfrm>
        <a:graphic>
          <a:graphicData uri="http://schemas.openxmlformats.org/presentationml/2006/ole">
            <p:oleObj spid="_x0000_s236546" name="Equation" r:id="rId3" imgW="1320480" imgH="228600" progId="Equation.3">
              <p:embed/>
            </p:oleObj>
          </a:graphicData>
        </a:graphic>
      </p:graphicFrame>
      <p:graphicFrame>
        <p:nvGraphicFramePr>
          <p:cNvPr id="3" name="Object 2"/>
          <p:cNvGraphicFramePr>
            <a:graphicFrameLocks noChangeAspect="1"/>
          </p:cNvGraphicFramePr>
          <p:nvPr>
            <p:extLst>
              <p:ext uri="{D42A27DB-BD31-4B8C-83A1-F6EECF244321}">
                <p14:modId xmlns="" xmlns:p14="http://schemas.microsoft.com/office/powerpoint/2010/main" val="3437048771"/>
              </p:ext>
            </p:extLst>
          </p:nvPr>
        </p:nvGraphicFramePr>
        <p:xfrm>
          <a:off x="5105400" y="4038600"/>
          <a:ext cx="469900" cy="457200"/>
        </p:xfrm>
        <a:graphic>
          <a:graphicData uri="http://schemas.openxmlformats.org/presentationml/2006/ole">
            <p:oleObj spid="_x0000_s236547" name="Equation" r:id="rId4" imgW="177569" imgH="215619" progId="Equation.3">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931259488"/>
              </p:ext>
            </p:extLst>
          </p:nvPr>
        </p:nvGraphicFramePr>
        <p:xfrm>
          <a:off x="4724400" y="3124200"/>
          <a:ext cx="381000" cy="397394"/>
        </p:xfrm>
        <a:graphic>
          <a:graphicData uri="http://schemas.openxmlformats.org/presentationml/2006/ole">
            <p:oleObj spid="_x0000_s236548" name="Equation" r:id="rId5" imgW="139579" imgH="215713" progId="Equation.3">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1394535230"/>
              </p:ext>
            </p:extLst>
          </p:nvPr>
        </p:nvGraphicFramePr>
        <p:xfrm>
          <a:off x="5867400" y="3048001"/>
          <a:ext cx="412750" cy="457200"/>
        </p:xfrm>
        <a:graphic>
          <a:graphicData uri="http://schemas.openxmlformats.org/presentationml/2006/ole">
            <p:oleObj spid="_x0000_s236549" name="Equation" r:id="rId6" imgW="164885" imgH="215619"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2653166556"/>
              </p:ext>
            </p:extLst>
          </p:nvPr>
        </p:nvGraphicFramePr>
        <p:xfrm>
          <a:off x="1676400" y="4495800"/>
          <a:ext cx="457200" cy="457200"/>
        </p:xfrm>
        <a:graphic>
          <a:graphicData uri="http://schemas.openxmlformats.org/presentationml/2006/ole">
            <p:oleObj spid="_x0000_s236550" name="Equation" r:id="rId7" imgW="190335" imgH="215713" progId="Equation.3">
              <p:embed/>
            </p:oleObj>
          </a:graphicData>
        </a:graphic>
      </p:graphicFrame>
      <p:graphicFrame>
        <p:nvGraphicFramePr>
          <p:cNvPr id="10" name="Object 9"/>
          <p:cNvGraphicFramePr>
            <a:graphicFrameLocks noChangeAspect="1"/>
          </p:cNvGraphicFramePr>
          <p:nvPr>
            <p:extLst>
              <p:ext uri="{D42A27DB-BD31-4B8C-83A1-F6EECF244321}">
                <p14:modId xmlns="" xmlns:p14="http://schemas.microsoft.com/office/powerpoint/2010/main" val="1869793471"/>
              </p:ext>
            </p:extLst>
          </p:nvPr>
        </p:nvGraphicFramePr>
        <p:xfrm>
          <a:off x="6248400" y="4038600"/>
          <a:ext cx="990600" cy="457200"/>
        </p:xfrm>
        <a:graphic>
          <a:graphicData uri="http://schemas.openxmlformats.org/presentationml/2006/ole">
            <p:oleObj spid="_x0000_s236551" name="Equation" r:id="rId8" imgW="507780" imgH="215806" progId="Equation.3">
              <p:embed/>
            </p:oleObj>
          </a:graphicData>
        </a:graphic>
      </p:graphicFrame>
      <p:graphicFrame>
        <p:nvGraphicFramePr>
          <p:cNvPr id="147634" name="Object 178"/>
          <p:cNvGraphicFramePr>
            <a:graphicFrameLocks noChangeAspect="1"/>
          </p:cNvGraphicFramePr>
          <p:nvPr/>
        </p:nvGraphicFramePr>
        <p:xfrm>
          <a:off x="2133600" y="4038600"/>
          <a:ext cx="495300" cy="457200"/>
        </p:xfrm>
        <a:graphic>
          <a:graphicData uri="http://schemas.openxmlformats.org/presentationml/2006/ole">
            <p:oleObj spid="_x0000_s236552" name="Equation" r:id="rId9" imgW="139579" imgH="215713" progId="Equation.3">
              <p:embed/>
            </p:oleObj>
          </a:graphicData>
        </a:graphic>
      </p:graphicFrame>
      <p:pic>
        <p:nvPicPr>
          <p:cNvPr id="11" name="Picture 10"/>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362200" y="381000"/>
            <a:ext cx="4648200" cy="2133600"/>
          </a:xfrm>
          <a:prstGeom prst="rect">
            <a:avLst/>
          </a:prstGeom>
        </p:spPr>
      </p:pic>
    </p:spTree>
    <p:extLst>
      <p:ext uri="{BB962C8B-B14F-4D97-AF65-F5344CB8AC3E}">
        <p14:creationId xmlns="" xmlns:p14="http://schemas.microsoft.com/office/powerpoint/2010/main" val="3441307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54</a:t>
            </a:fld>
            <a:endParaRPr lang="en-US"/>
          </a:p>
        </p:txBody>
      </p:sp>
      <p:sp>
        <p:nvSpPr>
          <p:cNvPr id="5" name="Content Placeholder 4"/>
          <p:cNvSpPr>
            <a:spLocks noGrp="1"/>
          </p:cNvSpPr>
          <p:nvPr>
            <p:ph idx="1"/>
          </p:nvPr>
        </p:nvSpPr>
        <p:spPr>
          <a:xfrm>
            <a:off x="304800" y="533400"/>
            <a:ext cx="8534400" cy="6324600"/>
          </a:xfrm>
        </p:spPr>
        <p:txBody>
          <a:bodyPr>
            <a:noAutofit/>
          </a:bodyPr>
          <a:lstStyle/>
          <a:p>
            <a:pPr algn="just">
              <a:lnSpc>
                <a:spcPct val="10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Similarly loop </a:t>
            </a:r>
            <a:r>
              <a:rPr lang="en-US" sz="2400" b="1" i="1" dirty="0" err="1" smtClean="0">
                <a:latin typeface="Times New Roman" pitchFamily="18" charset="0"/>
                <a:cs typeface="Times New Roman" pitchFamily="18" charset="0"/>
              </a:rPr>
              <a:t>bcdeb</a:t>
            </a:r>
            <a:r>
              <a:rPr lang="en-US" sz="2400" b="1" i="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applying </a:t>
            </a:r>
            <a:r>
              <a:rPr lang="en-US" sz="2400" b="1" dirty="0" smtClean="0">
                <a:latin typeface="Times New Roman" pitchFamily="18" charset="0"/>
                <a:cs typeface="Times New Roman" pitchFamily="18" charset="0"/>
              </a:rPr>
              <a:t>KVL and </a:t>
            </a:r>
            <a:r>
              <a:rPr lang="en-US" sz="2400" b="1" dirty="0">
                <a:latin typeface="Times New Roman" pitchFamily="18" charset="0"/>
                <a:cs typeface="Times New Roman" pitchFamily="18" charset="0"/>
              </a:rPr>
              <a:t>written </a:t>
            </a:r>
            <a:r>
              <a:rPr lang="en-US" sz="2400" b="1" dirty="0" smtClean="0">
                <a:latin typeface="Times New Roman" pitchFamily="18" charset="0"/>
                <a:cs typeface="Times New Roman" pitchFamily="18" charset="0"/>
              </a:rPr>
              <a:t>as</a:t>
            </a:r>
          </a:p>
          <a:p>
            <a:pPr algn="just">
              <a:lnSpc>
                <a:spcPct val="10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(2)</a:t>
            </a: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By rearranging above equation (1) and (2)</a:t>
            </a:r>
          </a:p>
          <a:p>
            <a:pPr algn="just">
              <a:lnSpc>
                <a:spcPct val="10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(3)</a:t>
            </a:r>
          </a:p>
          <a:p>
            <a:pPr marL="0" indent="0" algn="just">
              <a:lnSpc>
                <a:spcPct val="100000"/>
              </a:lnSpc>
              <a:spcBef>
                <a:spcPts val="0"/>
              </a:spcBef>
              <a:buClr>
                <a:srgbClr val="C00000"/>
              </a:buClr>
              <a:buNone/>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(4)</a:t>
            </a: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By solving equation (3)&amp;(4), find the current </a:t>
            </a:r>
          </a:p>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The no. of mesh currents equals to no. of mesh equations.</a:t>
            </a:r>
          </a:p>
        </p:txBody>
      </p:sp>
      <p:graphicFrame>
        <p:nvGraphicFramePr>
          <p:cNvPr id="6" name="Object 4"/>
          <p:cNvGraphicFramePr>
            <a:graphicFrameLocks noChangeAspect="1"/>
          </p:cNvGraphicFramePr>
          <p:nvPr>
            <p:extLst>
              <p:ext uri="{D42A27DB-BD31-4B8C-83A1-F6EECF244321}">
                <p14:modId xmlns="" xmlns:p14="http://schemas.microsoft.com/office/powerpoint/2010/main" val="3818058461"/>
              </p:ext>
            </p:extLst>
          </p:nvPr>
        </p:nvGraphicFramePr>
        <p:xfrm>
          <a:off x="1066800" y="1219200"/>
          <a:ext cx="4956175" cy="533400"/>
        </p:xfrm>
        <a:graphic>
          <a:graphicData uri="http://schemas.openxmlformats.org/presentationml/2006/ole">
            <p:oleObj spid="_x0000_s237570" name="Equation" r:id="rId3" imgW="1714320" imgH="228600" progId="Equation.3">
              <p:embed/>
            </p:oleObj>
          </a:graphicData>
        </a:graphic>
      </p:graphicFrame>
      <p:graphicFrame>
        <p:nvGraphicFramePr>
          <p:cNvPr id="11" name="Object 4"/>
          <p:cNvGraphicFramePr>
            <a:graphicFrameLocks noChangeAspect="1"/>
          </p:cNvGraphicFramePr>
          <p:nvPr>
            <p:extLst>
              <p:ext uri="{D42A27DB-BD31-4B8C-83A1-F6EECF244321}">
                <p14:modId xmlns="" xmlns:p14="http://schemas.microsoft.com/office/powerpoint/2010/main" val="1549412992"/>
              </p:ext>
            </p:extLst>
          </p:nvPr>
        </p:nvGraphicFramePr>
        <p:xfrm>
          <a:off x="1981200" y="2743200"/>
          <a:ext cx="4291012" cy="533400"/>
        </p:xfrm>
        <a:graphic>
          <a:graphicData uri="http://schemas.openxmlformats.org/presentationml/2006/ole">
            <p:oleObj spid="_x0000_s237571" name="Equation" r:id="rId4" imgW="1358900" imgH="228600" progId="Equation.3">
              <p:embed/>
            </p:oleObj>
          </a:graphicData>
        </a:graphic>
      </p:graphicFrame>
      <p:graphicFrame>
        <p:nvGraphicFramePr>
          <p:cNvPr id="12" name="Object 4"/>
          <p:cNvGraphicFramePr>
            <a:graphicFrameLocks noChangeAspect="1"/>
          </p:cNvGraphicFramePr>
          <p:nvPr>
            <p:extLst>
              <p:ext uri="{D42A27DB-BD31-4B8C-83A1-F6EECF244321}">
                <p14:modId xmlns="" xmlns:p14="http://schemas.microsoft.com/office/powerpoint/2010/main" val="1353526692"/>
              </p:ext>
            </p:extLst>
          </p:nvPr>
        </p:nvGraphicFramePr>
        <p:xfrm>
          <a:off x="1447800" y="3505200"/>
          <a:ext cx="4713287" cy="519001"/>
        </p:xfrm>
        <a:graphic>
          <a:graphicData uri="http://schemas.openxmlformats.org/presentationml/2006/ole">
            <p:oleObj spid="_x0000_s237572" name="Equation" r:id="rId5" imgW="1739900" imgH="228600" progId="Equation.3">
              <p:embed/>
            </p:oleObj>
          </a:graphicData>
        </a:graphic>
      </p:graphicFrame>
      <p:graphicFrame>
        <p:nvGraphicFramePr>
          <p:cNvPr id="13" name="Object 12"/>
          <p:cNvGraphicFramePr>
            <a:graphicFrameLocks noChangeAspect="1"/>
          </p:cNvGraphicFramePr>
          <p:nvPr>
            <p:extLst>
              <p:ext uri="{D42A27DB-BD31-4B8C-83A1-F6EECF244321}">
                <p14:modId xmlns="" xmlns:p14="http://schemas.microsoft.com/office/powerpoint/2010/main" val="2226346369"/>
              </p:ext>
            </p:extLst>
          </p:nvPr>
        </p:nvGraphicFramePr>
        <p:xfrm>
          <a:off x="6629400" y="4343401"/>
          <a:ext cx="1079500" cy="457200"/>
        </p:xfrm>
        <a:graphic>
          <a:graphicData uri="http://schemas.openxmlformats.org/presentationml/2006/ole">
            <p:oleObj spid="_x0000_s237573" name="Equation" r:id="rId6" imgW="431613" imgH="215806" progId="Equation.3">
              <p:embed/>
            </p:oleObj>
          </a:graphicData>
        </a:graphic>
      </p:graphicFrame>
    </p:spTree>
    <p:extLst>
      <p:ext uri="{BB962C8B-B14F-4D97-AF65-F5344CB8AC3E}">
        <p14:creationId xmlns="" xmlns:p14="http://schemas.microsoft.com/office/powerpoint/2010/main" val="15628505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55</a:t>
            </a:fld>
            <a:endParaRPr lang="en-US"/>
          </a:p>
        </p:txBody>
      </p:sp>
      <p:sp>
        <p:nvSpPr>
          <p:cNvPr id="5" name="Content Placeholder 4"/>
          <p:cNvSpPr>
            <a:spLocks noGrp="1"/>
          </p:cNvSpPr>
          <p:nvPr>
            <p:ph idx="1"/>
          </p:nvPr>
        </p:nvSpPr>
        <p:spPr>
          <a:xfrm>
            <a:off x="457200" y="381000"/>
            <a:ext cx="8077200" cy="5029200"/>
          </a:xfrm>
        </p:spPr>
        <p:txBody>
          <a:bodyPr>
            <a:noAutofit/>
          </a:bodyPr>
          <a:lstStyle/>
          <a:p>
            <a:pPr algn="just">
              <a:lnSpc>
                <a:spcPct val="13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Pro.13</a:t>
            </a:r>
            <a:r>
              <a:rPr lang="en-IN" altLang="en-US" sz="28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Write mesh current equations and find currents in the given circuits</a:t>
            </a:r>
            <a:r>
              <a:rPr lang="en-US" sz="2400" b="1" dirty="0" smtClean="0">
                <a:solidFill>
                  <a:srgbClr val="000066"/>
                </a:solidFill>
                <a:latin typeface="Times New Roman" panose="02020603050405020304" pitchFamily="18" charset="0"/>
                <a:cs typeface="Times New Roman" panose="02020603050405020304" pitchFamily="18" charset="0"/>
              </a:rPr>
              <a:t>.</a:t>
            </a:r>
            <a:endParaRPr lang="en-US" sz="2800" b="1" dirty="0" smtClean="0">
              <a:solidFill>
                <a:srgbClr val="00006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62200" y="1600200"/>
            <a:ext cx="4343400" cy="2133600"/>
          </a:xfrm>
          <a:prstGeom prst="rect">
            <a:avLst/>
          </a:prstGeom>
        </p:spPr>
      </p:pic>
      <p:pic>
        <p:nvPicPr>
          <p:cNvPr id="6" name="Picture 5" descr="basic-electrical-engineering-questions-answers-mesh-analysis-q1.png"/>
          <p:cNvPicPr>
            <a:picLocks noChangeAspect="1"/>
          </p:cNvPicPr>
          <p:nvPr/>
        </p:nvPicPr>
        <p:blipFill>
          <a:blip r:embed="rId3"/>
          <a:stretch>
            <a:fillRect/>
          </a:stretch>
        </p:blipFill>
        <p:spPr>
          <a:xfrm>
            <a:off x="2362200" y="3962400"/>
            <a:ext cx="4648200" cy="2362200"/>
          </a:xfrm>
          <a:prstGeom prst="rect">
            <a:avLst/>
          </a:prstGeom>
        </p:spPr>
      </p:pic>
    </p:spTree>
    <p:extLst>
      <p:ext uri="{BB962C8B-B14F-4D97-AF65-F5344CB8AC3E}">
        <p14:creationId xmlns="" xmlns:p14="http://schemas.microsoft.com/office/powerpoint/2010/main" val="18698023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56</a:t>
            </a:fld>
            <a:endParaRPr lang="en-US"/>
          </a:p>
        </p:txBody>
      </p:sp>
      <p:sp>
        <p:nvSpPr>
          <p:cNvPr id="5" name="Content Placeholder 4"/>
          <p:cNvSpPr>
            <a:spLocks noGrp="1"/>
          </p:cNvSpPr>
          <p:nvPr>
            <p:ph idx="1"/>
          </p:nvPr>
        </p:nvSpPr>
        <p:spPr>
          <a:xfrm>
            <a:off x="609600" y="228600"/>
            <a:ext cx="8001000" cy="5029200"/>
          </a:xfrm>
        </p:spPr>
        <p:txBody>
          <a:bodyPr>
            <a:noAutofit/>
          </a:bodyPr>
          <a:lstStyle/>
          <a:p>
            <a:pPr marL="0" indent="0" algn="ctr">
              <a:lnSpc>
                <a:spcPct val="130000"/>
              </a:lnSpc>
              <a:spcBef>
                <a:spcPts val="0"/>
              </a:spcBef>
              <a:spcAft>
                <a:spcPts val="1200"/>
              </a:spcAft>
              <a:buClr>
                <a:srgbClr val="C00000"/>
              </a:buClr>
              <a:buNone/>
            </a:pPr>
            <a:r>
              <a:rPr lang="en-US" sz="3200" b="1" dirty="0" smtClean="0">
                <a:solidFill>
                  <a:srgbClr val="C00000"/>
                </a:solidFill>
                <a:latin typeface="Times New Roman" panose="02020603050405020304" pitchFamily="18" charset="0"/>
                <a:cs typeface="Times New Roman" panose="02020603050405020304" pitchFamily="18" charset="0"/>
              </a:rPr>
              <a:t>Nodal Analysis</a:t>
            </a:r>
            <a:endParaRPr lang="en-US" sz="3200" b="1" dirty="0" smtClean="0">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node voltage is the voltage of a given node with respect to reference node, which is assumed at zero potential.</a:t>
            </a: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In figure the node 3 is assumed as reference node, the voltage at node 1 is the voltage at that node w.r.to node 3. Similarly, voltage at node 2 is w.r.to node 3.</a:t>
            </a:r>
          </a:p>
          <a:p>
            <a:pPr algn="just">
              <a:lnSpc>
                <a:spcPct val="10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90800" y="2286000"/>
            <a:ext cx="4953000" cy="2514600"/>
          </a:xfrm>
          <a:prstGeom prst="rect">
            <a:avLst/>
          </a:prstGeom>
        </p:spPr>
      </p:pic>
    </p:spTree>
    <p:extLst>
      <p:ext uri="{BB962C8B-B14F-4D97-AF65-F5344CB8AC3E}">
        <p14:creationId xmlns="" xmlns:p14="http://schemas.microsoft.com/office/powerpoint/2010/main" val="3523443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57</a:t>
            </a:fld>
            <a:endParaRPr lang="en-US"/>
          </a:p>
        </p:txBody>
      </p:sp>
      <p:sp>
        <p:nvSpPr>
          <p:cNvPr id="5" name="Content Placeholder 4"/>
          <p:cNvSpPr>
            <a:spLocks noGrp="1"/>
          </p:cNvSpPr>
          <p:nvPr>
            <p:ph idx="1"/>
          </p:nvPr>
        </p:nvSpPr>
        <p:spPr>
          <a:xfrm>
            <a:off x="533400" y="457200"/>
            <a:ext cx="8077200" cy="5638800"/>
          </a:xfrm>
        </p:spPr>
        <p:txBody>
          <a:bodyPr>
            <a:noAutofit/>
          </a:bodyPr>
          <a:lstStyle/>
          <a:p>
            <a:pPr algn="just">
              <a:lnSpc>
                <a:spcPct val="10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Applying KCL at node 1, the current entering equals to current leaving.</a:t>
            </a:r>
          </a:p>
          <a:p>
            <a:pPr algn="just">
              <a:lnSpc>
                <a:spcPct val="100000"/>
              </a:lnSpc>
              <a:spcBef>
                <a:spcPts val="60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50000"/>
              </a:lnSpc>
              <a:spcBef>
                <a:spcPts val="600"/>
              </a:spcBef>
              <a:buClr>
                <a:srgbClr val="C00000"/>
              </a:buClr>
              <a:buNone/>
            </a:pPr>
            <a:r>
              <a:rPr lang="en-US" sz="2400" b="1" dirty="0" smtClean="0">
                <a:latin typeface="Times New Roman" pitchFamily="18" charset="0"/>
                <a:cs typeface="Times New Roman" pitchFamily="18" charset="0"/>
              </a:rPr>
              <a:t>                                                                              (1)</a:t>
            </a:r>
          </a:p>
          <a:p>
            <a:pPr marL="0" indent="0" algn="just">
              <a:lnSpc>
                <a:spcPct val="100000"/>
              </a:lnSpc>
              <a:spcBef>
                <a:spcPts val="600"/>
              </a:spcBef>
              <a:buClr>
                <a:srgbClr val="C00000"/>
              </a:buClr>
              <a:buNone/>
            </a:pPr>
            <a:endParaRPr lang="en-US" sz="2400" b="1" dirty="0">
              <a:latin typeface="Times New Roman" pitchFamily="18" charset="0"/>
              <a:cs typeface="Times New Roman" pitchFamily="18" charset="0"/>
            </a:endParaRPr>
          </a:p>
          <a:p>
            <a:pPr marL="0" indent="0" algn="just">
              <a:lnSpc>
                <a:spcPct val="10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Where                 are the voltage at node 1 &amp;2. Similarly, apply KCL at node 2, </a:t>
            </a:r>
          </a:p>
          <a:p>
            <a:pPr marL="0" indent="0" algn="just">
              <a:lnSpc>
                <a:spcPct val="130000"/>
              </a:lnSpc>
              <a:spcBef>
                <a:spcPts val="0"/>
              </a:spcBef>
              <a:buClr>
                <a:srgbClr val="C00000"/>
              </a:buClr>
              <a:buNone/>
            </a:pPr>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(2)</a:t>
            </a: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10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Rearranging above equation (1) and (2)</a:t>
            </a: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5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(3)</a:t>
            </a:r>
          </a:p>
          <a:p>
            <a:pPr algn="just">
              <a:lnSpc>
                <a:spcPct val="130000"/>
              </a:lnSpc>
              <a:spcBef>
                <a:spcPts val="0"/>
              </a:spcBef>
              <a:buClr>
                <a:srgbClr val="C00000"/>
              </a:buClr>
              <a:buFont typeface="Wingdings" pitchFamily="2" charset="2"/>
              <a:buChar char="Ø"/>
            </a:pPr>
            <a:endParaRPr lang="en-US" sz="2800" b="1" i="1" dirty="0" smtClean="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graphicFrame>
        <p:nvGraphicFramePr>
          <p:cNvPr id="6" name="Object 4"/>
          <p:cNvGraphicFramePr>
            <a:graphicFrameLocks noChangeAspect="1"/>
          </p:cNvGraphicFramePr>
          <p:nvPr>
            <p:extLst>
              <p:ext uri="{D42A27DB-BD31-4B8C-83A1-F6EECF244321}">
                <p14:modId xmlns="" xmlns:p14="http://schemas.microsoft.com/office/powerpoint/2010/main" val="2625977531"/>
              </p:ext>
            </p:extLst>
          </p:nvPr>
        </p:nvGraphicFramePr>
        <p:xfrm>
          <a:off x="3124200" y="1371600"/>
          <a:ext cx="2809875" cy="914400"/>
        </p:xfrm>
        <a:graphic>
          <a:graphicData uri="http://schemas.openxmlformats.org/presentationml/2006/ole">
            <p:oleObj spid="_x0000_s238594" name="Equation" r:id="rId3" imgW="1028254" imgH="431613" progId="Equation.3">
              <p:embed/>
            </p:oleObj>
          </a:graphicData>
        </a:graphic>
      </p:graphicFrame>
      <p:graphicFrame>
        <p:nvGraphicFramePr>
          <p:cNvPr id="2" name="Object 1"/>
          <p:cNvGraphicFramePr>
            <a:graphicFrameLocks noChangeAspect="1"/>
          </p:cNvGraphicFramePr>
          <p:nvPr>
            <p:extLst>
              <p:ext uri="{D42A27DB-BD31-4B8C-83A1-F6EECF244321}">
                <p14:modId xmlns="" xmlns:p14="http://schemas.microsoft.com/office/powerpoint/2010/main" val="3733652134"/>
              </p:ext>
            </p:extLst>
          </p:nvPr>
        </p:nvGraphicFramePr>
        <p:xfrm>
          <a:off x="1981200" y="2438400"/>
          <a:ext cx="1295400" cy="444500"/>
        </p:xfrm>
        <a:graphic>
          <a:graphicData uri="http://schemas.openxmlformats.org/presentationml/2006/ole">
            <p:oleObj spid="_x0000_s238595" name="Equation" r:id="rId4" imgW="457002" imgH="215806" progId="Equation.3">
              <p:embed/>
            </p:oleObj>
          </a:graphicData>
        </a:graphic>
      </p:graphicFrame>
      <p:graphicFrame>
        <p:nvGraphicFramePr>
          <p:cNvPr id="11" name="Object 4"/>
          <p:cNvGraphicFramePr>
            <a:graphicFrameLocks noChangeAspect="1"/>
          </p:cNvGraphicFramePr>
          <p:nvPr>
            <p:extLst>
              <p:ext uri="{D42A27DB-BD31-4B8C-83A1-F6EECF244321}">
                <p14:modId xmlns="" xmlns:p14="http://schemas.microsoft.com/office/powerpoint/2010/main" val="542767141"/>
              </p:ext>
            </p:extLst>
          </p:nvPr>
        </p:nvGraphicFramePr>
        <p:xfrm>
          <a:off x="2286000" y="3352800"/>
          <a:ext cx="3810000" cy="838200"/>
        </p:xfrm>
        <a:graphic>
          <a:graphicData uri="http://schemas.openxmlformats.org/presentationml/2006/ole">
            <p:oleObj spid="_x0000_s238596" name="Equation" r:id="rId5" imgW="1612900" imgH="431800" progId="Equation.3">
              <p:embed/>
            </p:oleObj>
          </a:graphicData>
        </a:graphic>
      </p:graphicFrame>
      <p:graphicFrame>
        <p:nvGraphicFramePr>
          <p:cNvPr id="149792" name="Object 288"/>
          <p:cNvGraphicFramePr>
            <a:graphicFrameLocks noChangeAspect="1"/>
          </p:cNvGraphicFramePr>
          <p:nvPr/>
        </p:nvGraphicFramePr>
        <p:xfrm>
          <a:off x="1905000" y="5029200"/>
          <a:ext cx="4114800" cy="1066800"/>
        </p:xfrm>
        <a:graphic>
          <a:graphicData uri="http://schemas.openxmlformats.org/presentationml/2006/ole">
            <p:oleObj spid="_x0000_s238597" name="Equation" r:id="rId6" imgW="1625600" imgH="482600" progId="Equation.3">
              <p:embed/>
            </p:oleObj>
          </a:graphicData>
        </a:graphic>
      </p:graphicFrame>
    </p:spTree>
    <p:extLst>
      <p:ext uri="{BB962C8B-B14F-4D97-AF65-F5344CB8AC3E}">
        <p14:creationId xmlns="" xmlns:p14="http://schemas.microsoft.com/office/powerpoint/2010/main" val="22307212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58</a:t>
            </a:fld>
            <a:endParaRPr lang="en-US"/>
          </a:p>
        </p:txBody>
      </p:sp>
      <p:sp>
        <p:nvSpPr>
          <p:cNvPr id="5" name="Content Placeholder 4"/>
          <p:cNvSpPr>
            <a:spLocks noGrp="1"/>
          </p:cNvSpPr>
          <p:nvPr>
            <p:ph idx="1"/>
          </p:nvPr>
        </p:nvSpPr>
        <p:spPr>
          <a:xfrm>
            <a:off x="762000" y="533400"/>
            <a:ext cx="8001000" cy="5943600"/>
          </a:xfrm>
        </p:spPr>
        <p:txBody>
          <a:bodyPr>
            <a:noAutofit/>
          </a:bodyPr>
          <a:lstStyle/>
          <a:p>
            <a:pPr algn="just">
              <a:lnSpc>
                <a:spcPct val="130000"/>
              </a:lnSpc>
              <a:spcBef>
                <a:spcPts val="600"/>
              </a:spcBef>
              <a:buClr>
                <a:srgbClr val="C00000"/>
              </a:buClr>
              <a:buFont typeface="Wingdings" pitchFamily="2" charset="2"/>
              <a:buChar char="Ø"/>
            </a:pPr>
            <a:r>
              <a:rPr lang="en-US" sz="2400" b="1" dirty="0" smtClean="0">
                <a:latin typeface="Times New Roman" pitchFamily="18" charset="0"/>
                <a:cs typeface="Times New Roman" pitchFamily="18" charset="0"/>
              </a:rPr>
              <a:t>By solving equation (3)&amp;(4), find the voltage                    .</a:t>
            </a:r>
          </a:p>
          <a:p>
            <a:pPr algn="just">
              <a:lnSpc>
                <a:spcPct val="50000"/>
              </a:lnSpc>
              <a:spcBef>
                <a:spcPts val="60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None/>
            </a:pPr>
            <a:r>
              <a:rPr lang="en-US" sz="2400" b="1" dirty="0" smtClean="0">
                <a:latin typeface="Times New Roman" pitchFamily="18" charset="0"/>
                <a:cs typeface="Times New Roman" pitchFamily="18" charset="0"/>
              </a:rPr>
              <a:t>                                                                                      (4) </a:t>
            </a:r>
          </a:p>
          <a:p>
            <a:pPr algn="just">
              <a:lnSpc>
                <a:spcPct val="130000"/>
              </a:lnSpc>
              <a:spcBef>
                <a:spcPts val="600"/>
              </a:spcBef>
              <a:buClr>
                <a:srgbClr val="C00000"/>
              </a:buClr>
              <a:buNone/>
            </a:pPr>
            <a:endParaRPr lang="en-US" sz="2400" b="1" dirty="0" smtClean="0">
              <a:latin typeface="Times New Roman" pitchFamily="18" charset="0"/>
              <a:cs typeface="Times New Roman" pitchFamily="18" charset="0"/>
            </a:endParaRPr>
          </a:p>
          <a:p>
            <a:pPr algn="just">
              <a:lnSpc>
                <a:spcPct val="130000"/>
              </a:lnSpc>
              <a:spcBef>
                <a:spcPts val="600"/>
              </a:spcBef>
              <a:buClr>
                <a:srgbClr val="C00000"/>
              </a:buClr>
              <a:buNone/>
            </a:pPr>
            <a:r>
              <a:rPr lang="en-IN" altLang="en-US" sz="2400" b="1" dirty="0" smtClean="0">
                <a:solidFill>
                  <a:srgbClr val="C00000"/>
                </a:solidFill>
                <a:latin typeface="Times New Roman" pitchFamily="18" charset="0"/>
                <a:cs typeface="Times New Roman" pitchFamily="18" charset="0"/>
              </a:rPr>
              <a:t>Pro.14</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Write node voltage equations and determines the currents in each branch for the network shown in the figure</a:t>
            </a:r>
            <a:endParaRPr lang="en-US" sz="2400" b="1" dirty="0" smtClean="0">
              <a:latin typeface="Times New Roman" pitchFamily="18" charset="0"/>
              <a:cs typeface="Times New Roman" pitchFamily="18" charset="0"/>
            </a:endParaRPr>
          </a:p>
        </p:txBody>
      </p:sp>
      <p:graphicFrame>
        <p:nvGraphicFramePr>
          <p:cNvPr id="13" name="Object 12"/>
          <p:cNvGraphicFramePr>
            <a:graphicFrameLocks noChangeAspect="1"/>
          </p:cNvGraphicFramePr>
          <p:nvPr>
            <p:extLst>
              <p:ext uri="{D42A27DB-BD31-4B8C-83A1-F6EECF244321}">
                <p14:modId xmlns="" xmlns:p14="http://schemas.microsoft.com/office/powerpoint/2010/main" val="2136541775"/>
              </p:ext>
            </p:extLst>
          </p:nvPr>
        </p:nvGraphicFramePr>
        <p:xfrm>
          <a:off x="7086600" y="609600"/>
          <a:ext cx="1143000" cy="457200"/>
        </p:xfrm>
        <a:graphic>
          <a:graphicData uri="http://schemas.openxmlformats.org/presentationml/2006/ole">
            <p:oleObj spid="_x0000_s239618" name="Equation" r:id="rId3" imgW="457002" imgH="215806" progId="Equation.3">
              <p:embed/>
            </p:oleObj>
          </a:graphicData>
        </a:graphic>
      </p:graphicFrame>
      <p:graphicFrame>
        <p:nvGraphicFramePr>
          <p:cNvPr id="9" name="Object 4"/>
          <p:cNvGraphicFramePr>
            <a:graphicFrameLocks noChangeAspect="1"/>
          </p:cNvGraphicFramePr>
          <p:nvPr>
            <p:extLst>
              <p:ext uri="{D42A27DB-BD31-4B8C-83A1-F6EECF244321}">
                <p14:modId xmlns="" xmlns:p14="http://schemas.microsoft.com/office/powerpoint/2010/main" val="2095873904"/>
              </p:ext>
            </p:extLst>
          </p:nvPr>
        </p:nvGraphicFramePr>
        <p:xfrm>
          <a:off x="990600" y="1066800"/>
          <a:ext cx="5791200" cy="1066800"/>
        </p:xfrm>
        <a:graphic>
          <a:graphicData uri="http://schemas.openxmlformats.org/presentationml/2006/ole">
            <p:oleObj spid="_x0000_s239619" name="Equation" r:id="rId4" imgW="2349500" imgH="482600" progId="Equation.3">
              <p:embed/>
            </p:oleObj>
          </a:graphicData>
        </a:graphic>
      </p:graphicFrame>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14600" y="3657600"/>
            <a:ext cx="4495800" cy="2590800"/>
          </a:xfrm>
          <a:prstGeom prst="rect">
            <a:avLst/>
          </a:prstGeom>
        </p:spPr>
      </p:pic>
    </p:spTree>
    <p:extLst>
      <p:ext uri="{BB962C8B-B14F-4D97-AF65-F5344CB8AC3E}">
        <p14:creationId xmlns="" xmlns:p14="http://schemas.microsoft.com/office/powerpoint/2010/main" val="121104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59</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IN" altLang="en-US" sz="2800" b="1" dirty="0" smtClean="0">
                <a:solidFill>
                  <a:srgbClr val="C00000"/>
                </a:solidFill>
                <a:latin typeface="Times New Roman" pitchFamily="18" charset="0"/>
                <a:cs typeface="Times New Roman" pitchFamily="18" charset="0"/>
              </a:rPr>
              <a:t>Pro.15</a:t>
            </a:r>
            <a:r>
              <a:rPr lang="en-IN" altLang="en-US" sz="28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Determine the voltage ratio                   for circuit shown in fig by using nodal analysis</a:t>
            </a:r>
            <a:r>
              <a:rPr lang="en-US" sz="2400" b="1" dirty="0" smtClean="0">
                <a:solidFill>
                  <a:srgbClr val="000066"/>
                </a:solidFill>
                <a:latin typeface="Times New Roman" panose="02020603050405020304" pitchFamily="18" charset="0"/>
                <a:cs typeface="Times New Roman" panose="02020603050405020304" pitchFamily="18" charset="0"/>
              </a:rPr>
              <a:t>.</a:t>
            </a:r>
            <a:endParaRPr lang="en-US" sz="2800" b="1" dirty="0" smtClean="0">
              <a:solidFill>
                <a:srgbClr val="000066"/>
              </a:solidFill>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 xmlns:p14="http://schemas.microsoft.com/office/powerpoint/2010/main" val="2371300182"/>
              </p:ext>
            </p:extLst>
          </p:nvPr>
        </p:nvGraphicFramePr>
        <p:xfrm>
          <a:off x="5943600" y="533400"/>
          <a:ext cx="1066800" cy="554037"/>
        </p:xfrm>
        <a:graphic>
          <a:graphicData uri="http://schemas.openxmlformats.org/presentationml/2006/ole">
            <p:oleObj spid="_x0000_s240642" name="Equation" r:id="rId3" imgW="495085" imgH="228501" progId="Equation.3">
              <p:embed/>
            </p:oleObj>
          </a:graphicData>
        </a:graphic>
      </p:graphicFrame>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24000" y="1676401"/>
            <a:ext cx="5334000" cy="2590800"/>
          </a:xfrm>
          <a:prstGeom prst="rect">
            <a:avLst/>
          </a:prstGeom>
        </p:spPr>
      </p:pic>
    </p:spTree>
    <p:extLst>
      <p:ext uri="{BB962C8B-B14F-4D97-AF65-F5344CB8AC3E}">
        <p14:creationId xmlns="" xmlns:p14="http://schemas.microsoft.com/office/powerpoint/2010/main" val="3251372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a:t>
            </a:fld>
            <a:endParaRPr lang="en-US"/>
          </a:p>
        </p:txBody>
      </p:sp>
      <p:sp>
        <p:nvSpPr>
          <p:cNvPr id="5" name="Content Placeholder 4"/>
          <p:cNvSpPr>
            <a:spLocks noGrp="1"/>
          </p:cNvSpPr>
          <p:nvPr>
            <p:ph idx="1"/>
          </p:nvPr>
        </p:nvSpPr>
        <p:spPr>
          <a:xfrm>
            <a:off x="838200" y="533400"/>
            <a:ext cx="7620000" cy="5029200"/>
          </a:xfrm>
        </p:spPr>
        <p:txBody>
          <a:bodyPr>
            <a:noAutofit/>
          </a:bodyPr>
          <a:lstStyle/>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Principle of operation of D.C generators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Types of D.C generators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 E.M.F equation</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Principle of operation of D.C motors</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Types of D.C motors, Torque equation</a:t>
            </a:r>
          </a:p>
          <a:p>
            <a:pPr algn="just">
              <a:lnSpc>
                <a:spcPct val="150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Losses and efficiency calculation in D.C Generators and D.C motors.</a:t>
            </a:r>
          </a:p>
          <a:p>
            <a:pPr lvl="0" algn="just">
              <a:lnSpc>
                <a:spcPct val="150000"/>
              </a:lnSpc>
              <a:spcBef>
                <a:spcPts val="0"/>
              </a:spcBef>
              <a:buClr>
                <a:srgbClr val="C00000"/>
              </a:buClr>
              <a:buNone/>
            </a:pPr>
            <a:r>
              <a:rPr lang="en-US" sz="2400" b="1" dirty="0" smtClean="0">
                <a:solidFill>
                  <a:srgbClr val="000066"/>
                </a:solidFill>
                <a:latin typeface="Times New Roman" pitchFamily="18" charset="0"/>
                <a:cs typeface="Times New Roman" pitchFamily="18" charset="0"/>
              </a:rPr>
              <a:t>Text </a:t>
            </a:r>
            <a:r>
              <a:rPr lang="en-US" sz="2400" b="1" dirty="0" err="1" smtClean="0">
                <a:solidFill>
                  <a:srgbClr val="000066"/>
                </a:solidFill>
                <a:latin typeface="Times New Roman" pitchFamily="18" charset="0"/>
                <a:cs typeface="Times New Roman" pitchFamily="18" charset="0"/>
              </a:rPr>
              <a:t>BooK</a:t>
            </a:r>
            <a:r>
              <a:rPr lang="en-US" sz="2400" b="1" dirty="0" smtClean="0">
                <a:solidFill>
                  <a:srgbClr val="000066"/>
                </a:solidFill>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Basic Electrical Engineering by </a:t>
            </a:r>
            <a:r>
              <a:rPr lang="en-US" sz="2400" b="1" dirty="0" err="1" smtClean="0">
                <a:solidFill>
                  <a:srgbClr val="C00000"/>
                </a:solidFill>
                <a:latin typeface="Times New Roman" pitchFamily="18" charset="0"/>
                <a:cs typeface="Times New Roman" pitchFamily="18" charset="0"/>
              </a:rPr>
              <a:t>T.K.Nagsarkar</a:t>
            </a:r>
            <a:r>
              <a:rPr lang="en-US" sz="2400" b="1" dirty="0" smtClean="0">
                <a:solidFill>
                  <a:srgbClr val="C00000"/>
                </a:solidFill>
                <a:latin typeface="Times New Roman" pitchFamily="18" charset="0"/>
                <a:cs typeface="Times New Roman" pitchFamily="18" charset="0"/>
              </a:rPr>
              <a:t> and </a:t>
            </a:r>
            <a:r>
              <a:rPr lang="en-US" sz="2400" b="1" dirty="0" err="1" smtClean="0">
                <a:solidFill>
                  <a:srgbClr val="C00000"/>
                </a:solidFill>
                <a:latin typeface="Times New Roman" pitchFamily="18" charset="0"/>
                <a:cs typeface="Times New Roman" pitchFamily="18" charset="0"/>
              </a:rPr>
              <a:t>M.S.Sukhja</a:t>
            </a:r>
            <a:r>
              <a:rPr lang="en-US" sz="2400" b="1" dirty="0" smtClean="0">
                <a:solidFill>
                  <a:srgbClr val="C00000"/>
                </a:solidFill>
                <a:latin typeface="Times New Roman" pitchFamily="18" charset="0"/>
                <a:cs typeface="Times New Roman" pitchFamily="18" charset="0"/>
              </a:rPr>
              <a:t> Oxford University Press.2</a:t>
            </a:r>
            <a:r>
              <a:rPr lang="en-US" sz="2400" b="1" baseline="30000" dirty="0" smtClean="0">
                <a:solidFill>
                  <a:srgbClr val="C00000"/>
                </a:solidFill>
                <a:latin typeface="Times New Roman" pitchFamily="18" charset="0"/>
                <a:cs typeface="Times New Roman" pitchFamily="18" charset="0"/>
              </a:rPr>
              <a:t>nd</a:t>
            </a:r>
            <a:r>
              <a:rPr lang="en-US" sz="2400" b="1" dirty="0" smtClean="0">
                <a:solidFill>
                  <a:srgbClr val="C00000"/>
                </a:solidFill>
                <a:latin typeface="Times New Roman" pitchFamily="18" charset="0"/>
                <a:cs typeface="Times New Roman" pitchFamily="18" charset="0"/>
              </a:rPr>
              <a:t> edition</a:t>
            </a:r>
          </a:p>
          <a:p>
            <a:pPr algn="just">
              <a:lnSpc>
                <a:spcPct val="15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567839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60</a:t>
            </a:fld>
            <a:endParaRPr lang="en-US"/>
          </a:p>
        </p:txBody>
      </p:sp>
      <p:sp>
        <p:nvSpPr>
          <p:cNvPr id="5" name="Content Placeholder 4"/>
          <p:cNvSpPr>
            <a:spLocks noGrp="1"/>
          </p:cNvSpPr>
          <p:nvPr>
            <p:ph idx="1"/>
          </p:nvPr>
        </p:nvSpPr>
        <p:spPr>
          <a:xfrm>
            <a:off x="685800" y="838200"/>
            <a:ext cx="7772400" cy="4800600"/>
          </a:xfrm>
        </p:spPr>
        <p:txBody>
          <a:bodyPr>
            <a:noAutofit/>
          </a:bodyPr>
          <a:lstStyle/>
          <a:p>
            <a:pPr marL="0" indent="0" algn="ctr">
              <a:lnSpc>
                <a:spcPct val="130000"/>
              </a:lnSpc>
              <a:spcBef>
                <a:spcPts val="0"/>
              </a:spcBef>
              <a:spcAft>
                <a:spcPts val="1200"/>
              </a:spcAft>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Superposition Theorem</a:t>
            </a:r>
            <a:endParaRPr lang="en-US" sz="2400" b="1" dirty="0" smtClean="0">
              <a:latin typeface="Times New Roman" panose="02020603050405020304" pitchFamily="18" charset="0"/>
              <a:cs typeface="Times New Roman" panose="02020603050405020304" pitchFamily="18" charset="0"/>
            </a:endParaRPr>
          </a:p>
          <a:p>
            <a:pPr algn="just">
              <a:lnSpc>
                <a:spcPct val="125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superposition theorem states that in any linear network containing two or more sources, the response in any element is equal to the algebraic sum of the response caused by individual source acting alone, while other sources are non-operative.</a:t>
            </a:r>
          </a:p>
          <a:p>
            <a:pPr algn="just">
              <a:lnSpc>
                <a:spcPct val="125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25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Where the ideal voltage and current sources are replaced by open and short circuits in the network.</a:t>
            </a:r>
          </a:p>
        </p:txBody>
      </p:sp>
    </p:spTree>
    <p:extLst>
      <p:ext uri="{BB962C8B-B14F-4D97-AF65-F5344CB8AC3E}">
        <p14:creationId xmlns="" xmlns:p14="http://schemas.microsoft.com/office/powerpoint/2010/main" val="28723531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61</a:t>
            </a:fld>
            <a:endParaRPr lang="en-US"/>
          </a:p>
        </p:txBody>
      </p:sp>
      <p:sp>
        <p:nvSpPr>
          <p:cNvPr id="5" name="Content Placeholder 4"/>
          <p:cNvSpPr>
            <a:spLocks noGrp="1"/>
          </p:cNvSpPr>
          <p:nvPr>
            <p:ph idx="1"/>
          </p:nvPr>
        </p:nvSpPr>
        <p:spPr>
          <a:xfrm>
            <a:off x="457200" y="762000"/>
            <a:ext cx="8229600" cy="4648200"/>
          </a:xfrm>
        </p:spPr>
        <p:txBody>
          <a:bodyPr>
            <a:noAutofit/>
          </a:bodyPr>
          <a:lstStyle/>
          <a:p>
            <a:pPr algn="just">
              <a:lnSpc>
                <a:spcPct val="130000"/>
              </a:lnSpc>
              <a:spcBef>
                <a:spcPts val="0"/>
              </a:spcBef>
              <a:buClr>
                <a:srgbClr val="C00000"/>
              </a:buClr>
              <a:buFont typeface="Wingdings" pitchFamily="2" charset="2"/>
              <a:buChar char="Ø"/>
            </a:pPr>
            <a:r>
              <a:rPr lang="en-IN" altLang="en-US" sz="2400" b="1" dirty="0" smtClean="0">
                <a:solidFill>
                  <a:srgbClr val="C00000"/>
                </a:solidFill>
                <a:latin typeface="Times New Roman" pitchFamily="18" charset="0"/>
                <a:cs typeface="Times New Roman" pitchFamily="18" charset="0"/>
              </a:rPr>
              <a:t>Pro.15</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Using superposition principle, find the currents and power in each branch for the network shown in the figure</a:t>
            </a:r>
            <a:r>
              <a:rPr lang="en-US" sz="2400" b="1" dirty="0" smtClean="0">
                <a:solidFill>
                  <a:srgbClr val="000066"/>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71600" y="1905001"/>
            <a:ext cx="6324600" cy="3428999"/>
          </a:xfrm>
          <a:prstGeom prst="rect">
            <a:avLst/>
          </a:prstGeom>
        </p:spPr>
      </p:pic>
    </p:spTree>
    <p:extLst>
      <p:ext uri="{BB962C8B-B14F-4D97-AF65-F5344CB8AC3E}">
        <p14:creationId xmlns="" xmlns:p14="http://schemas.microsoft.com/office/powerpoint/2010/main" val="4865067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62</a:t>
            </a:fld>
            <a:endParaRPr lang="en-US"/>
          </a:p>
        </p:txBody>
      </p:sp>
      <p:sp>
        <p:nvSpPr>
          <p:cNvPr id="5" name="Content Placeholder 4"/>
          <p:cNvSpPr>
            <a:spLocks noGrp="1"/>
          </p:cNvSpPr>
          <p:nvPr>
            <p:ph idx="1"/>
          </p:nvPr>
        </p:nvSpPr>
        <p:spPr>
          <a:xfrm>
            <a:off x="457200" y="838200"/>
            <a:ext cx="8229600" cy="4572000"/>
          </a:xfrm>
        </p:spPr>
        <p:txBody>
          <a:bodyPr>
            <a:noAutofit/>
          </a:bodyPr>
          <a:lstStyle/>
          <a:p>
            <a:pPr algn="just">
              <a:lnSpc>
                <a:spcPct val="130000"/>
              </a:lnSpc>
              <a:spcBef>
                <a:spcPts val="0"/>
              </a:spcBef>
              <a:buClr>
                <a:srgbClr val="C00000"/>
              </a:buClr>
              <a:buFont typeface="Wingdings" pitchFamily="2" charset="2"/>
              <a:buChar char="Ø"/>
            </a:pPr>
            <a:r>
              <a:rPr lang="en-IN" altLang="en-US" sz="2400" b="1" dirty="0" smtClean="0">
                <a:solidFill>
                  <a:srgbClr val="C00000"/>
                </a:solidFill>
                <a:latin typeface="Times New Roman" pitchFamily="18" charset="0"/>
                <a:cs typeface="Times New Roman" pitchFamily="18" charset="0"/>
              </a:rPr>
              <a:t>Pro.16</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For the resistive network shown in figure, find the current in 3 ohm resistor</a:t>
            </a:r>
            <a:r>
              <a:rPr lang="en-US" sz="2400" b="1" dirty="0" smtClean="0">
                <a:solidFill>
                  <a:srgbClr val="000066"/>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43000" y="2270667"/>
            <a:ext cx="6934200" cy="3825334"/>
          </a:xfrm>
          <a:prstGeom prst="rect">
            <a:avLst/>
          </a:prstGeom>
        </p:spPr>
      </p:pic>
    </p:spTree>
    <p:extLst>
      <p:ext uri="{BB962C8B-B14F-4D97-AF65-F5344CB8AC3E}">
        <p14:creationId xmlns="" xmlns:p14="http://schemas.microsoft.com/office/powerpoint/2010/main" val="1987048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63</a:t>
            </a:fld>
            <a:endParaRPr lang="en-US"/>
          </a:p>
        </p:txBody>
      </p:sp>
      <p:sp>
        <p:nvSpPr>
          <p:cNvPr id="5" name="Content Placeholder 4"/>
          <p:cNvSpPr>
            <a:spLocks noGrp="1"/>
          </p:cNvSpPr>
          <p:nvPr>
            <p:ph idx="1"/>
          </p:nvPr>
        </p:nvSpPr>
        <p:spPr>
          <a:xfrm>
            <a:off x="609600" y="990600"/>
            <a:ext cx="8077200" cy="5029200"/>
          </a:xfrm>
        </p:spPr>
        <p:txBody>
          <a:bodyPr>
            <a:noAutofit/>
          </a:bodyPr>
          <a:lstStyle/>
          <a:p>
            <a:pPr marL="0" indent="0" algn="ctr">
              <a:lnSpc>
                <a:spcPct val="130000"/>
              </a:lnSpc>
              <a:spcBef>
                <a:spcPts val="0"/>
              </a:spcBef>
              <a:spcAft>
                <a:spcPts val="1200"/>
              </a:spcAft>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Reciprocity Theorem</a:t>
            </a:r>
          </a:p>
          <a:p>
            <a:pPr marL="0" indent="0" algn="ctr">
              <a:lnSpc>
                <a:spcPct val="50000"/>
              </a:lnSpc>
              <a:spcBef>
                <a:spcPts val="0"/>
              </a:spcBef>
              <a:spcAft>
                <a:spcPts val="1200"/>
              </a:spcAft>
              <a:buClr>
                <a:srgbClr val="C00000"/>
              </a:buClr>
              <a:buNone/>
            </a:pPr>
            <a:endParaRPr lang="en-US" sz="2400" b="1" dirty="0" smtClean="0">
              <a:latin typeface="Times New Roman" panose="02020603050405020304" pitchFamily="18" charset="0"/>
              <a:cs typeface="Times New Roman" panose="02020603050405020304" pitchFamily="18" charset="0"/>
            </a:endParaRPr>
          </a:p>
          <a:p>
            <a:pPr algn="just">
              <a:lnSpc>
                <a:spcPct val="125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This theorem applicable for only linear and bilateral single network.</a:t>
            </a:r>
          </a:p>
          <a:p>
            <a:pPr algn="just">
              <a:lnSpc>
                <a:spcPct val="125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25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It stats that if some excitation is given to a circuit which consist of passive elements, then the ratio of response in any element to excitation is constant even when the position of excitation and response are interchanged.</a:t>
            </a:r>
          </a:p>
        </p:txBody>
      </p:sp>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64</a:t>
            </a:fld>
            <a:endParaRPr lang="en-US"/>
          </a:p>
        </p:txBody>
      </p:sp>
      <p:sp>
        <p:nvSpPr>
          <p:cNvPr id="5" name="Content Placeholder 4"/>
          <p:cNvSpPr>
            <a:spLocks noGrp="1"/>
          </p:cNvSpPr>
          <p:nvPr>
            <p:ph idx="1"/>
          </p:nvPr>
        </p:nvSpPr>
        <p:spPr>
          <a:xfrm>
            <a:off x="533400" y="1066800"/>
            <a:ext cx="8229600" cy="4114800"/>
          </a:xfrm>
        </p:spPr>
        <p:txBody>
          <a:bodyPr>
            <a:noAutofit/>
          </a:bodyPr>
          <a:lstStyle/>
          <a:p>
            <a:pPr algn="just">
              <a:lnSpc>
                <a:spcPct val="130000"/>
              </a:lnSpc>
              <a:spcBef>
                <a:spcPts val="0"/>
              </a:spcBef>
              <a:buClr>
                <a:srgbClr val="C00000"/>
              </a:buClr>
              <a:buFont typeface="Wingdings" pitchFamily="2" charset="2"/>
              <a:buChar char="Ø"/>
            </a:pPr>
            <a:r>
              <a:rPr lang="en-IN" altLang="en-US" sz="2400" b="1" dirty="0" smtClean="0">
                <a:solidFill>
                  <a:srgbClr val="C00000"/>
                </a:solidFill>
                <a:latin typeface="Times New Roman" pitchFamily="18" charset="0"/>
                <a:cs typeface="Times New Roman" pitchFamily="18" charset="0"/>
              </a:rPr>
              <a:t>Pro.17</a:t>
            </a:r>
            <a:r>
              <a:rPr lang="en-IN" altLang="en-US" sz="2400" b="1" dirty="0" smtClean="0">
                <a:solidFill>
                  <a:srgbClr val="000066"/>
                </a:solidFill>
                <a:latin typeface="Times New Roman" pitchFamily="18" charset="0"/>
                <a:cs typeface="Times New Roman" pitchFamily="18" charset="0"/>
              </a:rPr>
              <a:t>: </a:t>
            </a:r>
            <a:r>
              <a:rPr lang="en-US" altLang="en-US" sz="2400" b="1" dirty="0" smtClean="0">
                <a:solidFill>
                  <a:srgbClr val="000066"/>
                </a:solidFill>
                <a:latin typeface="Times New Roman" panose="02020603050405020304" pitchFamily="18" charset="0"/>
                <a:cs typeface="Times New Roman" panose="02020603050405020304" pitchFamily="18" charset="0"/>
              </a:rPr>
              <a:t>Verify the reciprocity theorem for the network shown in the figure</a:t>
            </a:r>
            <a:r>
              <a:rPr lang="en-US" sz="2400" b="1" dirty="0" smtClean="0">
                <a:solidFill>
                  <a:srgbClr val="000066"/>
                </a:solidFill>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6800" y="2438400"/>
            <a:ext cx="6934200" cy="3733800"/>
          </a:xfrm>
          <a:prstGeom prst="rect">
            <a:avLst/>
          </a:prstGeom>
        </p:spPr>
      </p:pic>
    </p:spTree>
    <p:extLst>
      <p:ext uri="{BB962C8B-B14F-4D97-AF65-F5344CB8AC3E}">
        <p14:creationId xmlns="" xmlns:p14="http://schemas.microsoft.com/office/powerpoint/2010/main" val="27178955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65</a:t>
            </a:fld>
            <a:endParaRPr lang="en-US"/>
          </a:p>
        </p:txBody>
      </p:sp>
      <p:sp>
        <p:nvSpPr>
          <p:cNvPr id="5" name="Content Placeholder 4"/>
          <p:cNvSpPr>
            <a:spLocks noGrp="1"/>
          </p:cNvSpPr>
          <p:nvPr>
            <p:ph idx="1"/>
          </p:nvPr>
        </p:nvSpPr>
        <p:spPr>
          <a:xfrm>
            <a:off x="914400" y="762000"/>
            <a:ext cx="7772400" cy="4648200"/>
          </a:xfrm>
        </p:spPr>
        <p:txBody>
          <a:bodyPr>
            <a:noAutofit/>
          </a:bodyPr>
          <a:lstStyle/>
          <a:p>
            <a:pPr algn="just">
              <a:lnSpc>
                <a:spcPct val="130000"/>
              </a:lnSpc>
              <a:spcBef>
                <a:spcPts val="0"/>
              </a:spcBef>
              <a:buClr>
                <a:srgbClr val="C00000"/>
              </a:buClr>
              <a:buFont typeface="Wingdings" pitchFamily="2" charset="2"/>
              <a:buChar char="Ø"/>
            </a:pPr>
            <a:r>
              <a:rPr lang="en-IN" altLang="en-US" sz="2400" b="1" dirty="0" smtClean="0">
                <a:solidFill>
                  <a:srgbClr val="C00000"/>
                </a:solidFill>
                <a:latin typeface="Times New Roman" pitchFamily="18" charset="0"/>
                <a:cs typeface="Times New Roman" pitchFamily="18" charset="0"/>
              </a:rPr>
              <a:t>Pro.18</a:t>
            </a:r>
            <a:r>
              <a:rPr lang="en-IN" altLang="en-US" sz="2400" b="1" dirty="0" smtClean="0">
                <a:solidFill>
                  <a:srgbClr val="000066"/>
                </a:solidFill>
                <a:latin typeface="Times New Roman" pitchFamily="18" charset="0"/>
                <a:cs typeface="Times New Roman" pitchFamily="18" charset="0"/>
              </a:rPr>
              <a:t>: </a:t>
            </a:r>
            <a:r>
              <a:rPr lang="en-US" altLang="en-US" sz="2400" b="1" dirty="0">
                <a:solidFill>
                  <a:srgbClr val="000066"/>
                </a:solidFill>
                <a:latin typeface="Times New Roman" panose="02020603050405020304" pitchFamily="18" charset="0"/>
                <a:cs typeface="Times New Roman" panose="02020603050405020304" pitchFamily="18" charset="0"/>
              </a:rPr>
              <a:t>Verify the reciprocity theorem for the </a:t>
            </a:r>
            <a:r>
              <a:rPr lang="en-US" altLang="en-US" sz="2400" b="1" dirty="0" smtClean="0">
                <a:solidFill>
                  <a:srgbClr val="000066"/>
                </a:solidFill>
                <a:latin typeface="Times New Roman" panose="02020603050405020304" pitchFamily="18" charset="0"/>
                <a:cs typeface="Times New Roman" panose="02020603050405020304" pitchFamily="18" charset="0"/>
              </a:rPr>
              <a:t>given circuit </a:t>
            </a:r>
            <a:r>
              <a:rPr lang="en-US" altLang="en-US" sz="2400" b="1" dirty="0">
                <a:solidFill>
                  <a:srgbClr val="000066"/>
                </a:solidFill>
                <a:latin typeface="Times New Roman" panose="02020603050405020304" pitchFamily="18" charset="0"/>
                <a:cs typeface="Times New Roman" panose="02020603050405020304" pitchFamily="18" charset="0"/>
              </a:rPr>
              <a:t>shown in the </a:t>
            </a:r>
            <a:r>
              <a:rPr lang="en-US" altLang="en-US" sz="2400" b="1" dirty="0" smtClean="0">
                <a:solidFill>
                  <a:srgbClr val="000066"/>
                </a:solidFill>
                <a:latin typeface="Times New Roman" panose="02020603050405020304" pitchFamily="18" charset="0"/>
                <a:cs typeface="Times New Roman" panose="02020603050405020304" pitchFamily="18" charset="0"/>
              </a:rPr>
              <a:t>figure</a:t>
            </a:r>
            <a:r>
              <a:rPr lang="en-US" sz="2400" b="1" dirty="0" smtClean="0">
                <a:solidFill>
                  <a:srgbClr val="000066"/>
                </a:solidFill>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95400" y="2209800"/>
            <a:ext cx="7010400" cy="3522323"/>
          </a:xfrm>
          <a:prstGeom prst="rect">
            <a:avLst/>
          </a:prstGeom>
        </p:spPr>
      </p:pic>
    </p:spTree>
    <p:extLst>
      <p:ext uri="{BB962C8B-B14F-4D97-AF65-F5344CB8AC3E}">
        <p14:creationId xmlns="" xmlns:p14="http://schemas.microsoft.com/office/powerpoint/2010/main" val="16666531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66</a:t>
            </a:fld>
            <a:endParaRPr lang="en-US"/>
          </a:p>
        </p:txBody>
      </p:sp>
      <p:sp>
        <p:nvSpPr>
          <p:cNvPr id="5" name="Content Placeholder 4"/>
          <p:cNvSpPr>
            <a:spLocks noGrp="1"/>
          </p:cNvSpPr>
          <p:nvPr>
            <p:ph idx="1"/>
          </p:nvPr>
        </p:nvSpPr>
        <p:spPr>
          <a:xfrm>
            <a:off x="304800" y="457200"/>
            <a:ext cx="8305800" cy="5029200"/>
          </a:xfrm>
        </p:spPr>
        <p:txBody>
          <a:bodyPr>
            <a:noAutofit/>
          </a:bodyPr>
          <a:lstStyle/>
          <a:p>
            <a:pPr marL="0" indent="0" algn="ctr">
              <a:lnSpc>
                <a:spcPct val="130000"/>
              </a:lnSpc>
              <a:spcBef>
                <a:spcPts val="0"/>
              </a:spcBef>
              <a:spcAft>
                <a:spcPts val="1200"/>
              </a:spcAft>
              <a:buClr>
                <a:srgbClr val="C00000"/>
              </a:buClr>
              <a:buNone/>
            </a:pPr>
            <a:r>
              <a:rPr lang="en-US" sz="2800" b="1" dirty="0" smtClean="0">
                <a:solidFill>
                  <a:srgbClr val="7030A0"/>
                </a:solidFill>
                <a:latin typeface="Times New Roman" panose="02020603050405020304" pitchFamily="18" charset="0"/>
                <a:cs typeface="Times New Roman" panose="02020603050405020304" pitchFamily="18" charset="0"/>
              </a:rPr>
              <a:t>DC Machines</a:t>
            </a:r>
          </a:p>
          <a:p>
            <a:pPr marL="0" indent="0" algn="ctr">
              <a:lnSpc>
                <a:spcPct val="130000"/>
              </a:lnSpc>
              <a:spcBef>
                <a:spcPts val="0"/>
              </a:spcBef>
              <a:spcAft>
                <a:spcPts val="1200"/>
              </a:spcAft>
              <a:buClr>
                <a:srgbClr val="C00000"/>
              </a:buClr>
              <a:buNone/>
            </a:pPr>
            <a:r>
              <a:rPr lang="en-US" sz="2800" b="1" dirty="0" smtClean="0">
                <a:solidFill>
                  <a:srgbClr val="C00000"/>
                </a:solidFill>
                <a:latin typeface="Times New Roman" pitchFamily="18" charset="0"/>
                <a:cs typeface="Times New Roman" pitchFamily="18" charset="0"/>
              </a:rPr>
              <a:t>Principle of operation of D.C generators</a:t>
            </a:r>
          </a:p>
          <a:p>
            <a:pPr algn="just">
              <a:lnSpc>
                <a:spcPct val="125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A DC machine is an electro-mechanical energy conversion device. </a:t>
            </a:r>
          </a:p>
          <a:p>
            <a:pPr algn="just">
              <a:lnSpc>
                <a:spcPct val="125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When it converts mechanical power  (  T) into DC electrical power (VI), it is known as a DC generator. On the other hand, when it converts DC electrical power into mechanical power it is known as a DC motor.</a:t>
            </a:r>
          </a:p>
          <a:p>
            <a:pPr algn="just">
              <a:lnSpc>
                <a:spcPct val="125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The energy conversion is based on the principle of the production of dynamically induced </a:t>
            </a:r>
            <a:r>
              <a:rPr lang="en-US" sz="2300" b="1" dirty="0" err="1" smtClean="0">
                <a:latin typeface="Times New Roman" pitchFamily="18" charset="0"/>
                <a:cs typeface="Times New Roman" pitchFamily="18" charset="0"/>
              </a:rPr>
              <a:t>emf</a:t>
            </a:r>
            <a:r>
              <a:rPr lang="en-US" sz="2300" b="1" dirty="0" smtClean="0">
                <a:latin typeface="Times New Roman" pitchFamily="18" charset="0"/>
                <a:cs typeface="Times New Roman" pitchFamily="18" charset="0"/>
              </a:rPr>
              <a:t>.</a:t>
            </a:r>
          </a:p>
          <a:p>
            <a:pPr algn="just">
              <a:lnSpc>
                <a:spcPct val="125000"/>
              </a:lnSpc>
              <a:spcBef>
                <a:spcPts val="0"/>
              </a:spcBef>
              <a:buClr>
                <a:srgbClr val="C00000"/>
              </a:buClr>
              <a:buFont typeface="Wingdings" pitchFamily="2" charset="2"/>
              <a:buChar char="Ø"/>
            </a:pPr>
            <a:r>
              <a:rPr lang="en-US" sz="2300" b="1" dirty="0" smtClean="0">
                <a:latin typeface="Times New Roman" pitchFamily="18" charset="0"/>
                <a:cs typeface="Times New Roman" pitchFamily="18" charset="0"/>
              </a:rPr>
              <a:t>Although battery is an important source of DC electric power, but it can supply limited power.</a:t>
            </a:r>
          </a:p>
          <a:p>
            <a:pPr algn="just">
              <a:lnSpc>
                <a:spcPct val="125000"/>
              </a:lnSpc>
              <a:spcBef>
                <a:spcPts val="0"/>
              </a:spcBef>
              <a:buClr>
                <a:srgbClr val="C00000"/>
              </a:buClr>
              <a:buFont typeface="Wingdings" pitchFamily="2" charset="2"/>
              <a:buChar char="Ø"/>
            </a:pPr>
            <a:endParaRPr lang="en-US" sz="2800" b="1" dirty="0" smtClean="0">
              <a:latin typeface="Times New Roman" pitchFamily="18" charset="0"/>
              <a:cs typeface="Times New Roman" pitchFamily="18" charset="0"/>
            </a:endParaRPr>
          </a:p>
        </p:txBody>
      </p:sp>
      <p:graphicFrame>
        <p:nvGraphicFramePr>
          <p:cNvPr id="6" name="Object 5"/>
          <p:cNvGraphicFramePr>
            <a:graphicFrameLocks noChangeAspect="1"/>
          </p:cNvGraphicFramePr>
          <p:nvPr/>
        </p:nvGraphicFramePr>
        <p:xfrm>
          <a:off x="5562600" y="2895600"/>
          <a:ext cx="304800" cy="304800"/>
        </p:xfrm>
        <a:graphic>
          <a:graphicData uri="http://schemas.openxmlformats.org/presentationml/2006/ole">
            <p:oleObj spid="_x0000_s241666" name="Equation" r:id="rId3" imgW="152280" imgH="139680" progId="Equation.3">
              <p:embed/>
            </p:oleObj>
          </a:graphicData>
        </a:graphic>
      </p:graphicFrame>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67</a:t>
            </a:fld>
            <a:endParaRPr lang="en-US"/>
          </a:p>
        </p:txBody>
      </p:sp>
      <p:sp>
        <p:nvSpPr>
          <p:cNvPr id="5" name="Content Placeholder 4"/>
          <p:cNvSpPr>
            <a:spLocks noGrp="1"/>
          </p:cNvSpPr>
          <p:nvPr>
            <p:ph idx="1"/>
          </p:nvPr>
        </p:nvSpPr>
        <p:spPr>
          <a:xfrm>
            <a:off x="304800" y="457200"/>
            <a:ext cx="8534400" cy="4800600"/>
          </a:xfrm>
        </p:spPr>
        <p:txBody>
          <a:bodyPr>
            <a:noAutofit/>
          </a:bodyPr>
          <a:lstStyle/>
          <a:p>
            <a:pPr algn="just">
              <a:lnSpc>
                <a:spcPct val="150000"/>
              </a:lnSpc>
              <a:buClr>
                <a:srgbClr val="C00000"/>
              </a:buClr>
              <a:buFont typeface="Wingdings" pitchFamily="2" charset="2"/>
              <a:buChar char="Ø"/>
            </a:pPr>
            <a:r>
              <a:rPr lang="en-US" sz="2400" b="1" dirty="0" smtClean="0">
                <a:latin typeface="Times New Roman" pitchFamily="18" charset="0"/>
                <a:cs typeface="Times New Roman" pitchFamily="18" charset="0"/>
              </a:rPr>
              <a:t>The 3D-diagram of the main parts of a 6-pole DC Generator or DC Machine is shown below.</a:t>
            </a:r>
          </a:p>
          <a:p>
            <a:pPr>
              <a:buNone/>
            </a:pPr>
            <a:r>
              <a:rPr lang="en-US" sz="2800" dirty="0" smtClean="0">
                <a:hlinkClick r:id="rId2"/>
              </a:rPr>
              <a:t/>
            </a:r>
            <a:br>
              <a:rPr lang="en-US" sz="2800" dirty="0" smtClean="0">
                <a:hlinkClick r:id="rId2"/>
              </a:rPr>
            </a:br>
            <a:endParaRPr lang="en-US" sz="2500" b="1" dirty="0" smtClean="0">
              <a:latin typeface="Times New Roman" pitchFamily="18" charset="0"/>
              <a:cs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43000" y="1828800"/>
            <a:ext cx="6553199" cy="4038600"/>
          </a:xfrm>
          <a:prstGeom prst="rect">
            <a:avLst/>
          </a:prstGeom>
        </p:spPr>
      </p:pic>
    </p:spTree>
    <p:extLst>
      <p:ext uri="{BB962C8B-B14F-4D97-AF65-F5344CB8AC3E}">
        <p14:creationId xmlns="" xmlns:p14="http://schemas.microsoft.com/office/powerpoint/2010/main" val="8759716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68</a:t>
            </a:fld>
            <a:endParaRPr lang="en-US"/>
          </a:p>
        </p:txBody>
      </p:sp>
      <p:pic>
        <p:nvPicPr>
          <p:cNvPr id="276482" name="Picture 2"/>
          <p:cNvPicPr>
            <a:picLocks noGrp="1" noChangeAspect="1" noChangeArrowheads="1"/>
          </p:cNvPicPr>
          <p:nvPr>
            <p:ph idx="1"/>
          </p:nvPr>
        </p:nvPicPr>
        <p:blipFill>
          <a:blip r:embed="rId2"/>
          <a:srcRect/>
          <a:stretch>
            <a:fillRect/>
          </a:stretch>
        </p:blipFill>
        <p:spPr bwMode="auto">
          <a:xfrm>
            <a:off x="1066800" y="3200400"/>
            <a:ext cx="7162800" cy="2895600"/>
          </a:xfrm>
          <a:prstGeom prst="rect">
            <a:avLst/>
          </a:prstGeom>
          <a:noFill/>
          <a:ln w="9525">
            <a:noFill/>
            <a:miter lim="800000"/>
            <a:headEnd/>
            <a:tailEnd/>
          </a:ln>
          <a:effectLst/>
        </p:spPr>
      </p:pic>
      <p:sp>
        <p:nvSpPr>
          <p:cNvPr id="7" name="Rectangle 6"/>
          <p:cNvSpPr/>
          <p:nvPr/>
        </p:nvSpPr>
        <p:spPr>
          <a:xfrm>
            <a:off x="685800" y="609600"/>
            <a:ext cx="8001000" cy="3054682"/>
          </a:xfrm>
          <a:prstGeom prst="rect">
            <a:avLst/>
          </a:prstGeom>
        </p:spPr>
        <p:txBody>
          <a:bodyPr wrap="square">
            <a:spAutoFit/>
          </a:bodyPr>
          <a:lstStyle/>
          <a:p>
            <a:pPr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basic principle of a DC generator is electro-magnetic induction i.e., whenever a conductor cuts magnetic flux, dynamically induced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is produced in it according to Faraday's law of electromagnetic induction.</a:t>
            </a:r>
          </a:p>
          <a:p>
            <a:pPr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This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causes a current to flow if a conductor circuit is closed. The direction of current is given by Flemings right hand rule.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1006474"/>
          </a:xfrm>
        </p:spPr>
        <p:txBody>
          <a:bodyPr>
            <a:normAutofit/>
          </a:bodyPr>
          <a:lstStyle/>
          <a:p>
            <a:pPr algn="ctr"/>
            <a:r>
              <a:rPr lang="en-US" sz="2400" b="1" dirty="0" smtClean="0">
                <a:solidFill>
                  <a:srgbClr val="C00000"/>
                </a:solidFill>
                <a:latin typeface="Times New Roman" pitchFamily="18" charset="0"/>
                <a:cs typeface="Times New Roman" pitchFamily="18" charset="0"/>
              </a:rPr>
              <a:t>Simple Loop Generator and Function of </a:t>
            </a:r>
            <a:r>
              <a:rPr lang="en-US" sz="2400" b="1" dirty="0" err="1" smtClean="0">
                <a:solidFill>
                  <a:srgbClr val="C00000"/>
                </a:solidFill>
                <a:latin typeface="Times New Roman" pitchFamily="18" charset="0"/>
                <a:cs typeface="Times New Roman" pitchFamily="18" charset="0"/>
              </a:rPr>
              <a:t>Commutator</a:t>
            </a:r>
            <a:endParaRPr lang="en-US" sz="24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628650" y="1066800"/>
            <a:ext cx="7886700" cy="5110163"/>
          </a:xfrm>
        </p:spPr>
        <p:txBody>
          <a:bodyPr>
            <a:normAutofit/>
          </a:bodyPr>
          <a:lstStyle/>
          <a:p>
            <a:pPr algn="just">
              <a:buClr>
                <a:srgbClr val="C00000"/>
              </a:buClr>
              <a:buFont typeface="Wingdings" pitchFamily="2" charset="2"/>
              <a:buChar char="Ø"/>
            </a:pPr>
            <a:r>
              <a:rPr lang="en-US" sz="1800" b="1" dirty="0" smtClean="0">
                <a:latin typeface="Times New Roman" pitchFamily="18" charset="0"/>
                <a:cs typeface="Times New Roman" pitchFamily="18" charset="0"/>
              </a:rPr>
              <a:t>For simplicity, consider only one coil AB placed in the strong magnetic field. The two ends of the coil are joined to slip rings A and B respectively. Two brushes rest on these slip rings as shown in Fig.1.</a:t>
            </a:r>
            <a:endParaRPr lang="en-US" sz="18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69</a:t>
            </a:fld>
            <a:endParaRPr lang="en-US"/>
          </a:p>
        </p:txBody>
      </p:sp>
      <p:pic>
        <p:nvPicPr>
          <p:cNvPr id="281602" name="Picture 2"/>
          <p:cNvPicPr>
            <a:picLocks noChangeAspect="1" noChangeArrowheads="1"/>
          </p:cNvPicPr>
          <p:nvPr/>
        </p:nvPicPr>
        <p:blipFill>
          <a:blip r:embed="rId2"/>
          <a:srcRect/>
          <a:stretch>
            <a:fillRect/>
          </a:stretch>
        </p:blipFill>
        <p:spPr bwMode="auto">
          <a:xfrm>
            <a:off x="914400" y="1905000"/>
            <a:ext cx="7315200" cy="4114800"/>
          </a:xfrm>
          <a:prstGeom prst="rect">
            <a:avLst/>
          </a:prstGeom>
          <a:noFill/>
          <a:ln w="9525">
            <a:noFill/>
            <a:miter lim="800000"/>
            <a:headEnd/>
            <a:tailEnd/>
          </a:ln>
          <a:effectLst/>
        </p:spPr>
      </p:pic>
      <p:sp>
        <p:nvSpPr>
          <p:cNvPr id="6" name="Rectangle 5"/>
          <p:cNvSpPr/>
          <p:nvPr/>
        </p:nvSpPr>
        <p:spPr>
          <a:xfrm>
            <a:off x="762000" y="6019800"/>
            <a:ext cx="8153400" cy="369332"/>
          </a:xfrm>
          <a:prstGeom prst="rect">
            <a:avLst/>
          </a:prstGeom>
        </p:spPr>
        <p:txBody>
          <a:bodyPr wrap="square">
            <a:spAutoFit/>
          </a:bodyPr>
          <a:lstStyle/>
          <a:p>
            <a:r>
              <a:rPr lang="en-US" b="1" dirty="0" smtClean="0">
                <a:latin typeface="Times New Roman" pitchFamily="18" charset="0"/>
                <a:cs typeface="Times New Roman" pitchFamily="18" charset="0"/>
              </a:rPr>
              <a:t>Fig. 1. Generated </a:t>
            </a:r>
            <a:r>
              <a:rPr lang="en-US" b="1" dirty="0" err="1" smtClean="0">
                <a:latin typeface="Times New Roman" pitchFamily="18" charset="0"/>
                <a:cs typeface="Times New Roman" pitchFamily="18" charset="0"/>
              </a:rPr>
              <a:t>emf</a:t>
            </a:r>
            <a:r>
              <a:rPr lang="en-US" b="1" dirty="0" smtClean="0">
                <a:latin typeface="Times New Roman" pitchFamily="18" charset="0"/>
                <a:cs typeface="Times New Roman" pitchFamily="18" charset="0"/>
              </a:rPr>
              <a:t> for external circuit connected through slip rings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8867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itchFamily="18" charset="0"/>
                <a:cs typeface="Times New Roman" pitchFamily="18" charset="0"/>
              </a:rPr>
              <a:t>Energy (</a:t>
            </a:r>
            <a:r>
              <a:rPr lang="en-US" sz="4000" b="1" i="1" dirty="0" smtClean="0">
                <a:solidFill>
                  <a:srgbClr val="C00000"/>
                </a:solidFill>
                <a:latin typeface="Times New Roman" pitchFamily="18" charset="0"/>
                <a:cs typeface="Times New Roman" pitchFamily="18" charset="0"/>
              </a:rPr>
              <a:t>W</a:t>
            </a:r>
            <a:r>
              <a:rPr lang="en-US" sz="4000" b="1" dirty="0" smtClean="0">
                <a:solidFill>
                  <a:srgbClr val="C00000"/>
                </a:solidFill>
                <a:latin typeface="Times New Roman" pitchFamily="18" charset="0"/>
                <a:cs typeface="Times New Roman" pitchFamily="18" charset="0"/>
              </a:rPr>
              <a:t>)</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a:t>
            </a:fld>
            <a:endParaRPr lang="en-US"/>
          </a:p>
        </p:txBody>
      </p:sp>
      <p:sp>
        <p:nvSpPr>
          <p:cNvPr id="5" name="Content Placeholder 4"/>
          <p:cNvSpPr>
            <a:spLocks noGrp="1"/>
          </p:cNvSpPr>
          <p:nvPr>
            <p:ph idx="1"/>
          </p:nvPr>
        </p:nvSpPr>
        <p:spPr>
          <a:xfrm>
            <a:off x="381000" y="1295400"/>
            <a:ext cx="81534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energy</a:t>
            </a:r>
            <a:r>
              <a:rPr lang="en-US" sz="2400" b="1" dirty="0">
                <a:latin typeface="Times New Roman" panose="02020603050405020304" pitchFamily="18" charset="0"/>
                <a:cs typeface="Times New Roman" panose="02020603050405020304" pitchFamily="18" charset="0"/>
              </a:rPr>
              <a:t> is the capacity to do work, and the unit of work or energy </a:t>
            </a:r>
            <a:r>
              <a:rPr lang="en-US" sz="2400" b="1" dirty="0" smtClean="0">
                <a:latin typeface="Times New Roman" panose="02020603050405020304" pitchFamily="18" charset="0"/>
                <a:cs typeface="Times New Roman" panose="02020603050405020304" pitchFamily="18" charset="0"/>
              </a:rPr>
              <a:t>is measured in</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joule </a:t>
            </a:r>
            <a:r>
              <a:rPr lang="en-US" sz="2400" b="1" i="1" dirty="0" smtClean="0">
                <a:latin typeface="Times New Roman" panose="02020603050405020304" pitchFamily="18" charset="0"/>
                <a:cs typeface="Times New Roman" panose="02020603050405020304" pitchFamily="18" charset="0"/>
              </a:rPr>
              <a:t>(</a:t>
            </a:r>
            <a:r>
              <a:rPr lang="en-US" sz="2400" b="1" i="1" dirty="0">
                <a:latin typeface="Times New Roman" panose="02020603050405020304" pitchFamily="18" charset="0"/>
                <a:cs typeface="Times New Roman" panose="02020603050405020304" pitchFamily="18" charset="0"/>
              </a:rPr>
              <a:t> J )</a:t>
            </a:r>
            <a:r>
              <a:rPr lang="en-US" sz="2400" b="1" dirty="0">
                <a:latin typeface="Times New Roman" panose="02020603050405020304" pitchFamily="18" charset="0"/>
                <a:cs typeface="Times New Roman" panose="02020603050405020304" pitchFamily="18" charset="0"/>
              </a:rPr>
              <a:t>. </a:t>
            </a:r>
            <a:endParaRPr lang="en-US" sz="2400" b="1" dirty="0" smtClean="0">
              <a:latin typeface="Times New Roman" panose="02020603050405020304" pitchFamily="18" charset="0"/>
              <a:cs typeface="Times New Roman" panose="02020603050405020304" pitchFamily="18" charset="0"/>
            </a:endParaRPr>
          </a:p>
          <a:p>
            <a:pPr marL="0" indent="0" algn="just">
              <a:lnSpc>
                <a:spcPct val="50000"/>
              </a:lnSpc>
              <a:spcBef>
                <a:spcPts val="0"/>
              </a:spcBef>
              <a:buClr>
                <a:srgbClr val="C00000"/>
              </a:buClr>
              <a:buNone/>
            </a:pP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Energy may exist many forms such as mechanical, chemical, electrical and so on. The energy is neither be created and nor be destroyed.</a:t>
            </a:r>
          </a:p>
          <a:p>
            <a:pPr algn="just">
              <a:lnSpc>
                <a:spcPct val="50000"/>
              </a:lnSpc>
              <a:spcBef>
                <a:spcPts val="0"/>
              </a:spcBef>
              <a:buClr>
                <a:srgbClr val="C00000"/>
              </a:buClr>
              <a:buFont typeface="Wingdings" pitchFamily="2" charset="2"/>
              <a:buChar char="Ø"/>
            </a:pP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Electrical </a:t>
            </a:r>
            <a:r>
              <a:rPr lang="en-US" sz="2400" b="1" dirty="0">
                <a:latin typeface="Times New Roman" panose="02020603050405020304" pitchFamily="18" charset="0"/>
                <a:cs typeface="Times New Roman" panose="02020603050405020304" pitchFamily="18" charset="0"/>
              </a:rPr>
              <a:t>energy is the product of power multiplied by the length of time it was consumed</a:t>
            </a:r>
            <a:r>
              <a:rPr lang="en-US" sz="2400" b="1" dirty="0" smtClean="0">
                <a:latin typeface="Times New Roman" panose="02020603050405020304" pitchFamily="18" charset="0"/>
                <a:cs typeface="Times New Roman" panose="02020603050405020304" pitchFamily="18" charset="0"/>
              </a:rPr>
              <a:t>.</a:t>
            </a:r>
          </a:p>
        </p:txBody>
      </p:sp>
      <p:graphicFrame>
        <p:nvGraphicFramePr>
          <p:cNvPr id="6" name="Object 3"/>
          <p:cNvGraphicFramePr>
            <a:graphicFrameLocks noChangeAspect="1"/>
          </p:cNvGraphicFramePr>
          <p:nvPr>
            <p:extLst>
              <p:ext uri="{D42A27DB-BD31-4B8C-83A1-F6EECF244321}">
                <p14:modId xmlns="" xmlns:p14="http://schemas.microsoft.com/office/powerpoint/2010/main" val="2267034222"/>
              </p:ext>
            </p:extLst>
          </p:nvPr>
        </p:nvGraphicFramePr>
        <p:xfrm>
          <a:off x="1752600" y="5334000"/>
          <a:ext cx="5849937" cy="536575"/>
        </p:xfrm>
        <a:graphic>
          <a:graphicData uri="http://schemas.openxmlformats.org/presentationml/2006/ole">
            <p:oleObj spid="_x0000_s219138" name="Equation" r:id="rId3" imgW="2082800" imgH="203200" progId="Equation.3">
              <p:embed/>
            </p:oleObj>
          </a:graphicData>
        </a:graphic>
      </p:graphicFrame>
    </p:spTree>
    <p:extLst>
      <p:ext uri="{BB962C8B-B14F-4D97-AF65-F5344CB8AC3E}">
        <p14:creationId xmlns="" xmlns:p14="http://schemas.microsoft.com/office/powerpoint/2010/main" val="30965929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70</a:t>
            </a:fld>
            <a:endParaRPr lang="en-US"/>
          </a:p>
        </p:txBody>
      </p:sp>
      <p:sp>
        <p:nvSpPr>
          <p:cNvPr id="5" name="Content Placeholder 4"/>
          <p:cNvSpPr>
            <a:spLocks noGrp="1"/>
          </p:cNvSpPr>
          <p:nvPr>
            <p:ph idx="1"/>
          </p:nvPr>
        </p:nvSpPr>
        <p:spPr>
          <a:xfrm>
            <a:off x="533400" y="609600"/>
            <a:ext cx="8077200" cy="5029200"/>
          </a:xfrm>
        </p:spPr>
        <p:txBody>
          <a:bodyPr>
            <a:noAutofit/>
          </a:bodyPr>
          <a:lstStyle/>
          <a:p>
            <a:pPr algn="just">
              <a:lnSpc>
                <a:spcPct val="125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When this coil is rotated in counter clockwise direction at an angular velocity of       radius per second, the magnetic flux is cut by the coil and an </a:t>
            </a:r>
            <a:r>
              <a:rPr lang="en-US" sz="2400" b="1" dirty="0" err="1" smtClean="0">
                <a:latin typeface="Times New Roman" pitchFamily="18" charset="0"/>
                <a:cs typeface="Times New Roman" pitchFamily="18" charset="0"/>
              </a:rPr>
              <a:t>emf</a:t>
            </a:r>
            <a:r>
              <a:rPr lang="en-US" sz="2400" b="1" dirty="0" smtClean="0">
                <a:latin typeface="Times New Roman" pitchFamily="18" charset="0"/>
                <a:cs typeface="Times New Roman" pitchFamily="18" charset="0"/>
              </a:rPr>
              <a:t> is induced in it. </a:t>
            </a:r>
          </a:p>
          <a:p>
            <a:pPr algn="just">
              <a:lnSpc>
                <a:spcPct val="125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position of the coil at various instants is shown in Fig.1(a) and the corresponding value of the induced </a:t>
            </a:r>
            <a:r>
              <a:rPr lang="en-US" sz="2400" b="1" dirty="0" err="1" smtClean="0">
                <a:latin typeface="Times New Roman" pitchFamily="18" charset="0"/>
                <a:cs typeface="Times New Roman" pitchFamily="18" charset="0"/>
              </a:rPr>
              <a:t>emf</a:t>
            </a:r>
            <a:r>
              <a:rPr lang="en-US" sz="2400" b="1" dirty="0" smtClean="0">
                <a:latin typeface="Times New Roman" pitchFamily="18" charset="0"/>
                <a:cs typeface="Times New Roman" pitchFamily="18" charset="0"/>
              </a:rPr>
              <a:t> and its direction is shown in Fig. 1(b). </a:t>
            </a:r>
          </a:p>
          <a:p>
            <a:pPr algn="just">
              <a:lnSpc>
                <a:spcPct val="125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The induced </a:t>
            </a:r>
            <a:r>
              <a:rPr lang="en-US" sz="2400" b="1" dirty="0" err="1" smtClean="0">
                <a:latin typeface="Times New Roman" pitchFamily="18" charset="0"/>
                <a:cs typeface="Times New Roman" pitchFamily="18" charset="0"/>
              </a:rPr>
              <a:t>emf</a:t>
            </a:r>
            <a:r>
              <a:rPr lang="en-US" sz="2400" b="1" dirty="0" smtClean="0">
                <a:latin typeface="Times New Roman" pitchFamily="18" charset="0"/>
                <a:cs typeface="Times New Roman" pitchFamily="18" charset="0"/>
              </a:rPr>
              <a:t> is alternating and the current flowing through the external resistance is also alternating i.e., at second instant current flows in external resistance from M to L, whereas, at fourth instant it flows from L to M as shown in Fig. 1(b).</a:t>
            </a:r>
            <a:endParaRPr lang="en-US" sz="2200" b="1" dirty="0" smtClean="0">
              <a:latin typeface="Times New Roman" pitchFamily="18" charset="0"/>
              <a:cs typeface="Times New Roman" pitchFamily="18" charset="0"/>
            </a:endParaRPr>
          </a:p>
        </p:txBody>
      </p:sp>
      <p:graphicFrame>
        <p:nvGraphicFramePr>
          <p:cNvPr id="258050" name="Object 2"/>
          <p:cNvGraphicFramePr>
            <a:graphicFrameLocks noChangeAspect="1"/>
          </p:cNvGraphicFramePr>
          <p:nvPr/>
        </p:nvGraphicFramePr>
        <p:xfrm>
          <a:off x="3886200" y="1219200"/>
          <a:ext cx="304800" cy="304800"/>
        </p:xfrm>
        <a:graphic>
          <a:graphicData uri="http://schemas.openxmlformats.org/presentationml/2006/ole">
            <p:oleObj spid="_x0000_s242690" name="Equation" r:id="rId3" imgW="152280" imgH="139680" progId="Equation.3">
              <p:embed/>
            </p:oleObj>
          </a:graphicData>
        </a:graphic>
      </p:graphicFrame>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71</a:t>
            </a:fld>
            <a:endParaRPr lang="en-US"/>
          </a:p>
        </p:txBody>
      </p:sp>
      <p:sp>
        <p:nvSpPr>
          <p:cNvPr id="5" name="Content Placeholder 4"/>
          <p:cNvSpPr>
            <a:spLocks noGrp="1"/>
          </p:cNvSpPr>
          <p:nvPr>
            <p:ph idx="1"/>
          </p:nvPr>
        </p:nvSpPr>
        <p:spPr>
          <a:xfrm>
            <a:off x="304800" y="457200"/>
            <a:ext cx="8153400" cy="5029200"/>
          </a:xfrm>
        </p:spPr>
        <p:txBody>
          <a:bodyPr>
            <a:noAutofit/>
          </a:bodyPr>
          <a:lstStyle/>
          <a:p>
            <a:pPr algn="just">
              <a:lnSpc>
                <a:spcPct val="100000"/>
              </a:lnSpc>
              <a:spcBef>
                <a:spcPts val="0"/>
              </a:spcBef>
              <a:buClr>
                <a:srgbClr val="C00000"/>
              </a:buClr>
              <a:buFont typeface="Wingdings" pitchFamily="2" charset="2"/>
              <a:buChar char="Ø"/>
            </a:pPr>
            <a:r>
              <a:rPr lang="en-US" sz="2400" b="1" dirty="0" err="1" smtClean="0">
                <a:solidFill>
                  <a:srgbClr val="C00000"/>
                </a:solidFill>
                <a:latin typeface="Times New Roman" pitchFamily="18" charset="0"/>
                <a:cs typeface="Times New Roman" pitchFamily="18" charset="0"/>
              </a:rPr>
              <a:t>Commutator</a:t>
            </a:r>
            <a:r>
              <a:rPr lang="en-US" sz="2400" b="1" dirty="0" smtClean="0">
                <a:solidFill>
                  <a:srgbClr val="C00000"/>
                </a:solidFill>
                <a:latin typeface="Times New Roman" pitchFamily="18" charset="0"/>
                <a:cs typeface="Times New Roman" pitchFamily="18" charset="0"/>
              </a:rPr>
              <a:t> Action: </a:t>
            </a:r>
            <a:r>
              <a:rPr lang="en-US" sz="2200" b="1" dirty="0" smtClean="0">
                <a:latin typeface="Times New Roman" pitchFamily="18" charset="0"/>
                <a:cs typeface="Times New Roman" pitchFamily="18" charset="0"/>
              </a:rPr>
              <a:t>The split-rings are made out of a conducting cylinder which is cut into two haves or segments insulated from each other by a thin sheet of mica. The coil ends are joined to these segments on which rest the carbon brushes.</a:t>
            </a:r>
          </a:p>
        </p:txBody>
      </p:sp>
      <p:pic>
        <p:nvPicPr>
          <p:cNvPr id="6" name="Picture 5" descr="20190122_094458.jpg"/>
          <p:cNvPicPr>
            <a:picLocks noChangeAspect="1"/>
          </p:cNvPicPr>
          <p:nvPr/>
        </p:nvPicPr>
        <p:blipFill>
          <a:blip r:embed="rId2" cstate="print"/>
          <a:stretch>
            <a:fillRect/>
          </a:stretch>
        </p:blipFill>
        <p:spPr>
          <a:xfrm>
            <a:off x="838200" y="2286000"/>
            <a:ext cx="7391400" cy="3733800"/>
          </a:xfrm>
          <a:prstGeom prst="rect">
            <a:avLst/>
          </a:prstGeom>
        </p:spPr>
      </p:pic>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72</a:t>
            </a:fld>
            <a:endParaRPr lang="en-US"/>
          </a:p>
        </p:txBody>
      </p:sp>
      <p:sp>
        <p:nvSpPr>
          <p:cNvPr id="5" name="Rectangle 4"/>
          <p:cNvSpPr/>
          <p:nvPr/>
        </p:nvSpPr>
        <p:spPr>
          <a:xfrm>
            <a:off x="457200" y="4419600"/>
            <a:ext cx="8229600" cy="1785104"/>
          </a:xfrm>
          <a:prstGeom prst="rect">
            <a:avLst/>
          </a:prstGeom>
        </p:spPr>
        <p:txBody>
          <a:bodyPr wrap="square">
            <a:spAutoFit/>
          </a:bodyPr>
          <a:lstStyle/>
          <a:p>
            <a:pPr algn="just">
              <a:buClr>
                <a:srgbClr val="C00000"/>
              </a:buClr>
              <a:buFont typeface="Wingdings" pitchFamily="2" charset="2"/>
              <a:buChar char="Ø"/>
            </a:pPr>
            <a:r>
              <a:rPr lang="en-US" sz="2200" dirty="0" smtClean="0">
                <a:latin typeface="Times New Roman" pitchFamily="18" charset="0"/>
                <a:cs typeface="Times New Roman" pitchFamily="18" charset="0"/>
              </a:rPr>
              <a:t>Observe above Fig.2, the flow of current in the external resistor or circuit will become unidirectional i.e., at second instant the flow of current in the external resistor is from M to L as well as the flow of current in the external resistor is from M to L in the fourth instant, as shown in Fig. 2(a). Its wave shape is shown in Fig. 2(b).</a:t>
            </a:r>
          </a:p>
        </p:txBody>
      </p:sp>
      <p:pic>
        <p:nvPicPr>
          <p:cNvPr id="266241" name="Picture 1"/>
          <p:cNvPicPr>
            <a:picLocks noChangeAspect="1" noChangeArrowheads="1"/>
          </p:cNvPicPr>
          <p:nvPr/>
        </p:nvPicPr>
        <p:blipFill>
          <a:blip r:embed="rId2"/>
          <a:srcRect/>
          <a:stretch>
            <a:fillRect/>
          </a:stretch>
        </p:blipFill>
        <p:spPr bwMode="auto">
          <a:xfrm>
            <a:off x="685800" y="228600"/>
            <a:ext cx="7848600" cy="3657599"/>
          </a:xfrm>
          <a:prstGeom prst="rect">
            <a:avLst/>
          </a:prstGeom>
          <a:noFill/>
          <a:ln w="9525">
            <a:noFill/>
            <a:miter lim="800000"/>
            <a:headEnd/>
            <a:tailEnd/>
          </a:ln>
          <a:effectLst/>
        </p:spPr>
      </p:pic>
      <p:sp>
        <p:nvSpPr>
          <p:cNvPr id="7" name="Rectangle 6"/>
          <p:cNvSpPr/>
          <p:nvPr/>
        </p:nvSpPr>
        <p:spPr>
          <a:xfrm>
            <a:off x="609600" y="3962400"/>
            <a:ext cx="8229600" cy="400110"/>
          </a:xfrm>
          <a:prstGeom prst="rect">
            <a:avLst/>
          </a:prstGeom>
        </p:spPr>
        <p:txBody>
          <a:bodyPr wrap="square">
            <a:spAutoFit/>
          </a:bodyPr>
          <a:lstStyle/>
          <a:p>
            <a:r>
              <a:rPr lang="en-US" sz="2000" b="1" dirty="0" smtClean="0">
                <a:latin typeface="Times New Roman" pitchFamily="18" charset="0"/>
                <a:cs typeface="Times New Roman" pitchFamily="18" charset="0"/>
              </a:rPr>
              <a:t>Fig. 2. Generated </a:t>
            </a:r>
            <a:r>
              <a:rPr lang="en-US" sz="2000" b="1" dirty="0" err="1" smtClean="0">
                <a:latin typeface="Times New Roman" pitchFamily="18" charset="0"/>
                <a:cs typeface="Times New Roman" pitchFamily="18" charset="0"/>
              </a:rPr>
              <a:t>emf</a:t>
            </a:r>
            <a:r>
              <a:rPr lang="en-US" sz="2000" b="1" dirty="0" smtClean="0">
                <a:latin typeface="Times New Roman" pitchFamily="18" charset="0"/>
                <a:cs typeface="Times New Roman" pitchFamily="18" charset="0"/>
              </a:rPr>
              <a:t> for external circuit connected through split ring</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73</a:t>
            </a:fld>
            <a:endParaRPr lang="en-US"/>
          </a:p>
        </p:txBody>
      </p:sp>
      <p:sp>
        <p:nvSpPr>
          <p:cNvPr id="5" name="Rectangle 4"/>
          <p:cNvSpPr/>
          <p:nvPr/>
        </p:nvSpPr>
        <p:spPr>
          <a:xfrm>
            <a:off x="457200" y="3581400"/>
            <a:ext cx="8382000" cy="2862322"/>
          </a:xfrm>
          <a:prstGeom prst="rect">
            <a:avLst/>
          </a:prstGeom>
        </p:spPr>
        <p:txBody>
          <a:bodyPr wrap="square">
            <a:spAutoFit/>
          </a:bodyPr>
          <a:lstStyle/>
          <a:p>
            <a:pPr algn="just">
              <a:buClr>
                <a:srgbClr val="C00000"/>
              </a:buClr>
              <a:buFont typeface="Wingdings" pitchFamily="2" charset="2"/>
              <a:buChar char="Ø"/>
            </a:pPr>
            <a:r>
              <a:rPr lang="en-US" sz="2000" dirty="0" smtClean="0">
                <a:latin typeface="Times New Roman" pitchFamily="18" charset="0"/>
                <a:cs typeface="Times New Roman" pitchFamily="18" charset="0"/>
              </a:rPr>
              <a:t>In an actual machine, there are number of coils connected to the number of segments of the ring called </a:t>
            </a:r>
            <a:r>
              <a:rPr lang="en-US" sz="2000" dirty="0" err="1" smtClean="0">
                <a:latin typeface="Times New Roman" pitchFamily="18" charset="0"/>
                <a:cs typeface="Times New Roman" pitchFamily="18" charset="0"/>
              </a:rPr>
              <a:t>commutator</a:t>
            </a:r>
            <a:r>
              <a:rPr lang="en-US" sz="2000" dirty="0" smtClean="0">
                <a:latin typeface="Times New Roman" pitchFamily="18" charset="0"/>
                <a:cs typeface="Times New Roman" pitchFamily="18" charset="0"/>
              </a:rPr>
              <a:t>. The </a:t>
            </a:r>
            <a:r>
              <a:rPr lang="en-US" sz="2000" dirty="0" err="1" smtClean="0">
                <a:latin typeface="Times New Roman" pitchFamily="18" charset="0"/>
                <a:cs typeface="Times New Roman" pitchFamily="18" charset="0"/>
              </a:rPr>
              <a:t>emf</a:t>
            </a:r>
            <a:r>
              <a:rPr lang="en-US" sz="2000" dirty="0" smtClean="0">
                <a:latin typeface="Times New Roman" pitchFamily="18" charset="0"/>
                <a:cs typeface="Times New Roman" pitchFamily="18" charset="0"/>
              </a:rPr>
              <a:t> or current delivered by these coils to the external load is shown in Fig. 3(a). The actual flow of current flowing in the external load is shown by the firm line which fluctuates slightly. The number of coils placed on the armature is even much more than this and a pure direct current is obtained at the output as shown in Fig. 3(b).</a:t>
            </a:r>
          </a:p>
          <a:p>
            <a:pPr algn="just">
              <a:buClr>
                <a:srgbClr val="C00000"/>
              </a:buClr>
              <a:buFont typeface="Wingdings" pitchFamily="2" charset="2"/>
              <a:buChar char="Ø"/>
            </a:pPr>
            <a:r>
              <a:rPr lang="en-US" sz="2000" dirty="0" smtClean="0">
                <a:latin typeface="Times New Roman" pitchFamily="18" charset="0"/>
                <a:cs typeface="Times New Roman" pitchFamily="18" charset="0"/>
              </a:rPr>
              <a:t>Thus, in actual machine working as a generator, the function of </a:t>
            </a:r>
            <a:r>
              <a:rPr lang="en-US" sz="2000" dirty="0" err="1" smtClean="0">
                <a:latin typeface="Times New Roman" pitchFamily="18" charset="0"/>
                <a:cs typeface="Times New Roman" pitchFamily="18" charset="0"/>
              </a:rPr>
              <a:t>commutator</a:t>
            </a:r>
            <a:r>
              <a:rPr lang="en-US" sz="2000" dirty="0" smtClean="0">
                <a:latin typeface="Times New Roman" pitchFamily="18" charset="0"/>
                <a:cs typeface="Times New Roman" pitchFamily="18" charset="0"/>
              </a:rPr>
              <a:t> is to convert the alternating current produced in the armature into direct current in the external circuit.</a:t>
            </a:r>
          </a:p>
        </p:txBody>
      </p:sp>
      <p:sp>
        <p:nvSpPr>
          <p:cNvPr id="7" name="Rectangle 6"/>
          <p:cNvSpPr/>
          <p:nvPr/>
        </p:nvSpPr>
        <p:spPr>
          <a:xfrm>
            <a:off x="609600" y="3124200"/>
            <a:ext cx="8229600" cy="400110"/>
          </a:xfrm>
          <a:prstGeom prst="rect">
            <a:avLst/>
          </a:prstGeom>
        </p:spPr>
        <p:txBody>
          <a:bodyPr wrap="square">
            <a:spAutoFit/>
          </a:bodyPr>
          <a:lstStyle/>
          <a:p>
            <a:pPr algn="ctr"/>
            <a:r>
              <a:rPr lang="en-US" sz="2000" b="1" dirty="0" smtClean="0">
                <a:latin typeface="Times New Roman" pitchFamily="18" charset="0"/>
                <a:cs typeface="Times New Roman" pitchFamily="18" charset="0"/>
              </a:rPr>
              <a:t>Fig. 3. </a:t>
            </a:r>
            <a:r>
              <a:rPr lang="en-US" sz="2000" dirty="0" smtClean="0">
                <a:latin typeface="Times New Roman" pitchFamily="18" charset="0"/>
                <a:cs typeface="Times New Roman" pitchFamily="18" charset="0"/>
              </a:rPr>
              <a:t>Wave shape of output delivered by a DC generator</a:t>
            </a:r>
            <a:endParaRPr lang="en-US" sz="2000" b="1" dirty="0">
              <a:latin typeface="Times New Roman" pitchFamily="18" charset="0"/>
              <a:cs typeface="Times New Roman" pitchFamily="18" charset="0"/>
            </a:endParaRPr>
          </a:p>
        </p:txBody>
      </p:sp>
      <p:pic>
        <p:nvPicPr>
          <p:cNvPr id="282626" name="Picture 2"/>
          <p:cNvPicPr>
            <a:picLocks noChangeAspect="1" noChangeArrowheads="1"/>
          </p:cNvPicPr>
          <p:nvPr/>
        </p:nvPicPr>
        <p:blipFill>
          <a:blip r:embed="rId2"/>
          <a:srcRect/>
          <a:stretch>
            <a:fillRect/>
          </a:stretch>
        </p:blipFill>
        <p:spPr bwMode="auto">
          <a:xfrm>
            <a:off x="1066800" y="1143000"/>
            <a:ext cx="6934200" cy="1905000"/>
          </a:xfrm>
          <a:prstGeom prst="rect">
            <a:avLst/>
          </a:prstGeom>
          <a:noFill/>
          <a:ln w="9525">
            <a:noFill/>
            <a:miter lim="800000"/>
            <a:headEnd/>
            <a:tailEnd/>
          </a:ln>
          <a:effectLst/>
        </p:spPr>
      </p:pic>
      <p:sp>
        <p:nvSpPr>
          <p:cNvPr id="8" name="Rectangle 7"/>
          <p:cNvSpPr/>
          <p:nvPr/>
        </p:nvSpPr>
        <p:spPr>
          <a:xfrm>
            <a:off x="533400" y="457200"/>
            <a:ext cx="8077200" cy="707886"/>
          </a:xfrm>
          <a:prstGeom prst="rect">
            <a:avLst/>
          </a:prstGeom>
        </p:spPr>
        <p:txBody>
          <a:bodyPr wrap="square">
            <a:spAutoFit/>
          </a:bodyPr>
          <a:lstStyle/>
          <a:p>
            <a:pPr algn="just">
              <a:buClr>
                <a:srgbClr val="C00000"/>
              </a:buClr>
              <a:buFont typeface="Wingdings" pitchFamily="2" charset="2"/>
              <a:buChar char="Ø"/>
            </a:pPr>
            <a:r>
              <a:rPr lang="en-US" sz="2000" dirty="0" smtClean="0">
                <a:latin typeface="Times New Roman" pitchFamily="18" charset="0"/>
                <a:cs typeface="Times New Roman" pitchFamily="18" charset="0"/>
              </a:rPr>
              <a:t>Hence, an alternating current is converted into unidirectional current in the external circuit with the help of a split ring (i.e., </a:t>
            </a:r>
            <a:r>
              <a:rPr lang="en-US" sz="2000" dirty="0" err="1" smtClean="0">
                <a:latin typeface="Times New Roman" pitchFamily="18" charset="0"/>
                <a:cs typeface="Times New Roman" pitchFamily="18" charset="0"/>
              </a:rPr>
              <a:t>commutator</a:t>
            </a:r>
            <a:r>
              <a:rPr lang="en-US" sz="2000" dirty="0" smtClean="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74</a:t>
            </a:fld>
            <a:endParaRPr lang="en-US"/>
          </a:p>
        </p:txBody>
      </p:sp>
      <p:sp>
        <p:nvSpPr>
          <p:cNvPr id="5" name="Content Placeholder 4"/>
          <p:cNvSpPr>
            <a:spLocks noGrp="1"/>
          </p:cNvSpPr>
          <p:nvPr>
            <p:ph idx="1"/>
          </p:nvPr>
        </p:nvSpPr>
        <p:spPr>
          <a:xfrm>
            <a:off x="685800" y="533400"/>
            <a:ext cx="7772400" cy="5029200"/>
          </a:xfrm>
        </p:spPr>
        <p:txBody>
          <a:bodyPr>
            <a:noAutofit/>
          </a:bodyPr>
          <a:lstStyle/>
          <a:p>
            <a:pPr marL="0" indent="0" algn="ctr">
              <a:lnSpc>
                <a:spcPct val="130000"/>
              </a:lnSpc>
              <a:spcBef>
                <a:spcPts val="0"/>
              </a:spcBef>
              <a:spcAft>
                <a:spcPts val="1200"/>
              </a:spcAft>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EMF Equations of a Generator</a:t>
            </a:r>
          </a:p>
          <a:p>
            <a:pPr algn="just">
              <a:lnSpc>
                <a:spcPct val="125000"/>
              </a:lnSpc>
              <a:spcBef>
                <a:spcPts val="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As the armature rotates, a voltage is generated in its coils. In the case of a generator, the </a:t>
            </a:r>
            <a:r>
              <a:rPr lang="en-US" sz="2200" b="1" dirty="0" err="1" smtClean="0">
                <a:latin typeface="Times New Roman" panose="02020603050405020304" pitchFamily="18" charset="0"/>
                <a:cs typeface="Times New Roman" panose="02020603050405020304" pitchFamily="18" charset="0"/>
              </a:rPr>
              <a:t>emf</a:t>
            </a:r>
            <a:r>
              <a:rPr lang="en-US" sz="2200" b="1" dirty="0" smtClean="0">
                <a:latin typeface="Times New Roman" panose="02020603050405020304" pitchFamily="18" charset="0"/>
                <a:cs typeface="Times New Roman" panose="02020603050405020304" pitchFamily="18" charset="0"/>
              </a:rPr>
              <a:t> of rotation is called the Generated </a:t>
            </a:r>
            <a:r>
              <a:rPr lang="en-US" sz="2200" b="1" dirty="0" err="1" smtClean="0">
                <a:latin typeface="Times New Roman" panose="02020603050405020304" pitchFamily="18" charset="0"/>
                <a:cs typeface="Times New Roman" panose="02020603050405020304" pitchFamily="18" charset="0"/>
              </a:rPr>
              <a:t>emf</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Eg</a:t>
            </a:r>
            <a:r>
              <a:rPr lang="en-US" sz="2200" b="1" dirty="0" smtClean="0">
                <a:latin typeface="Times New Roman" panose="02020603050405020304" pitchFamily="18" charset="0"/>
                <a:cs typeface="Times New Roman" panose="02020603050405020304" pitchFamily="18" charset="0"/>
              </a:rPr>
              <a:t>).</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Let,</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P – Number of poles of the machine</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ϕ – Flux per pole in Weber</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Z – Total number of armature conductors</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N – Speed of armature in revolution per minute (</a:t>
            </a:r>
            <a:r>
              <a:rPr lang="en-US" sz="2200" b="1" dirty="0" err="1" smtClean="0">
                <a:latin typeface="Times New Roman" panose="02020603050405020304" pitchFamily="18" charset="0"/>
                <a:cs typeface="Times New Roman" panose="02020603050405020304" pitchFamily="18" charset="0"/>
              </a:rPr>
              <a:t>r.p.m</a:t>
            </a:r>
            <a:r>
              <a:rPr lang="en-US" sz="2200" b="1" dirty="0" smtClean="0">
                <a:latin typeface="Times New Roman" panose="02020603050405020304" pitchFamily="18" charset="0"/>
                <a:cs typeface="Times New Roman" panose="02020603050405020304" pitchFamily="18" charset="0"/>
              </a:rPr>
              <a:t>)</a:t>
            </a:r>
          </a:p>
          <a:p>
            <a:pPr marL="0" indent="0">
              <a:lnSpc>
                <a:spcPct val="120000"/>
              </a:lnSpc>
              <a:buNone/>
            </a:pPr>
            <a:r>
              <a:rPr lang="en-US" sz="2200" b="1" dirty="0" smtClean="0">
                <a:latin typeface="Times New Roman" panose="02020603050405020304" pitchFamily="18" charset="0"/>
                <a:cs typeface="Times New Roman" panose="02020603050405020304" pitchFamily="18" charset="0"/>
              </a:rPr>
              <a:t>A – Number of parallel paths in the armature winding</a:t>
            </a:r>
          </a:p>
          <a:p>
            <a:pPr marL="0" indent="0">
              <a:lnSpc>
                <a:spcPct val="120000"/>
              </a:lnSpc>
              <a:buNone/>
            </a:pPr>
            <a:r>
              <a:rPr lang="en-US" sz="2200" b="1" dirty="0" err="1" smtClean="0">
                <a:latin typeface="Times New Roman" panose="02020603050405020304" pitchFamily="18" charset="0"/>
                <a:cs typeface="Times New Roman" panose="02020603050405020304" pitchFamily="18" charset="0"/>
              </a:rPr>
              <a:t>Eg</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e.m.f</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indued</a:t>
            </a:r>
            <a:r>
              <a:rPr lang="en-US" sz="2200" b="1" dirty="0" smtClean="0">
                <a:latin typeface="Times New Roman" panose="02020603050405020304" pitchFamily="18" charset="0"/>
                <a:cs typeface="Times New Roman" panose="02020603050405020304" pitchFamily="18" charset="0"/>
              </a:rPr>
              <a:t> in any one of the parallel paths</a:t>
            </a:r>
          </a:p>
          <a:p>
            <a:pPr marL="0" indent="0" algn="just">
              <a:lnSpc>
                <a:spcPct val="125000"/>
              </a:lnSpc>
              <a:spcBef>
                <a:spcPts val="0"/>
              </a:spcBef>
              <a:buClr>
                <a:srgbClr val="C00000"/>
              </a:buClr>
              <a:buNone/>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7896908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75</a:t>
            </a:fld>
            <a:endParaRPr lang="en-US"/>
          </a:p>
        </p:txBody>
      </p:sp>
      <p:sp>
        <p:nvSpPr>
          <p:cNvPr id="5" name="Content Placeholder 4"/>
          <p:cNvSpPr>
            <a:spLocks noGrp="1"/>
          </p:cNvSpPr>
          <p:nvPr>
            <p:ph idx="1"/>
          </p:nvPr>
        </p:nvSpPr>
        <p:spPr>
          <a:xfrm>
            <a:off x="279400" y="396876"/>
            <a:ext cx="8331200" cy="6324600"/>
          </a:xfrm>
        </p:spPr>
        <p:txBody>
          <a:bodyPr>
            <a:noAutofit/>
          </a:bodyPr>
          <a:lstStyle/>
          <a:p>
            <a:pPr algn="just">
              <a:lnSpc>
                <a:spcPct val="12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itchFamily="18" charset="0"/>
              </a:rPr>
              <a:t> </a:t>
            </a:r>
            <a:r>
              <a:rPr lang="en-US" sz="2200" b="1" dirty="0">
                <a:latin typeface="Times New Roman" panose="02020603050405020304" pitchFamily="18" charset="0"/>
                <a:cs typeface="Times New Roman" panose="02020603050405020304" pitchFamily="18" charset="0"/>
              </a:rPr>
              <a:t>In one revolution of the armature, the flux cut by one conductor is given </a:t>
            </a:r>
            <a:r>
              <a:rPr lang="en-US" sz="2200" b="1" dirty="0" err="1" smtClean="0">
                <a:latin typeface="Times New Roman" panose="02020603050405020304" pitchFamily="18" charset="0"/>
                <a:cs typeface="Times New Roman" panose="02020603050405020304" pitchFamily="18" charset="0"/>
              </a:rPr>
              <a:t>asthe</a:t>
            </a:r>
            <a:r>
              <a:rPr lang="en-US" sz="2200" b="1" dirty="0" smtClean="0">
                <a:latin typeface="Times New Roman" panose="02020603050405020304" pitchFamily="18" charset="0"/>
                <a:cs typeface="Times New Roman" panose="02020603050405020304" pitchFamily="18" charset="0"/>
              </a:rPr>
              <a:t> flux cut by one conductor =          weber              (1) </a:t>
            </a:r>
          </a:p>
          <a:p>
            <a:pPr marL="0" indent="0" algn="just">
              <a:lnSpc>
                <a:spcPct val="120000"/>
              </a:lnSpc>
              <a:spcBef>
                <a:spcPts val="0"/>
              </a:spcBef>
              <a:buClr>
                <a:srgbClr val="C00000"/>
              </a:buClr>
              <a:buNone/>
            </a:pPr>
            <a:r>
              <a:rPr lang="en-US" sz="2200" b="1" dirty="0" smtClean="0">
                <a:latin typeface="Times New Roman" panose="02020603050405020304" pitchFamily="18" charset="0"/>
                <a:cs typeface="Times New Roman" panose="02020603050405020304" pitchFamily="18" charset="0"/>
              </a:rPr>
              <a:t>  </a:t>
            </a:r>
          </a:p>
          <a:p>
            <a:pPr marL="0" indent="0" algn="just">
              <a:lnSpc>
                <a:spcPct val="120000"/>
              </a:lnSpc>
              <a:spcBef>
                <a:spcPts val="0"/>
              </a:spcBef>
              <a:buClr>
                <a:srgbClr val="C00000"/>
              </a:buClr>
              <a:buNone/>
            </a:pPr>
            <a:r>
              <a:rPr lang="en-US" sz="2200" b="1" dirty="0" smtClean="0">
                <a:latin typeface="Times New Roman" panose="02020603050405020304" pitchFamily="18" charset="0"/>
                <a:cs typeface="Times New Roman" panose="02020603050405020304" pitchFamily="18" charset="0"/>
              </a:rPr>
              <a:t>Time </a:t>
            </a:r>
            <a:r>
              <a:rPr lang="en-US" sz="2200" b="1" dirty="0">
                <a:latin typeface="Times New Roman" panose="02020603050405020304" pitchFamily="18" charset="0"/>
                <a:cs typeface="Times New Roman" panose="02020603050405020304" pitchFamily="18" charset="0"/>
              </a:rPr>
              <a:t>taken to complete one revolution is  </a:t>
            </a:r>
            <a:r>
              <a:rPr lang="en-US" sz="2200" b="1" dirty="0" smtClean="0">
                <a:latin typeface="Times New Roman" pitchFamily="18" charset="0"/>
                <a:cs typeface="Times New Roman" pitchFamily="18" charset="0"/>
              </a:rPr>
              <a:t>                                 (2)</a:t>
            </a:r>
          </a:p>
          <a:p>
            <a:pPr marL="0" indent="0" algn="just">
              <a:lnSpc>
                <a:spcPct val="120000"/>
              </a:lnSpc>
              <a:spcBef>
                <a:spcPts val="0"/>
              </a:spcBef>
              <a:buClr>
                <a:srgbClr val="C00000"/>
              </a:buClr>
              <a:buNone/>
            </a:pPr>
            <a:endParaRPr lang="en-US" sz="2200" b="1" dirty="0" smtClean="0">
              <a:latin typeface="Times New Roman" pitchFamily="18" charset="0"/>
              <a:cs typeface="Times New Roman" pitchFamily="18" charset="0"/>
            </a:endParaRPr>
          </a:p>
          <a:p>
            <a:pPr algn="just">
              <a:lnSpc>
                <a:spcPct val="120000"/>
              </a:lnSpc>
              <a:spcBef>
                <a:spcPts val="180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Therefore, the average induced </a:t>
            </a:r>
            <a:r>
              <a:rPr lang="en-US" sz="2200" b="1" dirty="0" err="1" smtClean="0">
                <a:latin typeface="Times New Roman" panose="02020603050405020304" pitchFamily="18" charset="0"/>
                <a:cs typeface="Times New Roman" panose="02020603050405020304" pitchFamily="18" charset="0"/>
              </a:rPr>
              <a:t>e.m.f</a:t>
            </a:r>
            <a:r>
              <a:rPr lang="en-US" sz="2200" b="1" dirty="0" smtClean="0">
                <a:latin typeface="Times New Roman" panose="02020603050405020304" pitchFamily="18" charset="0"/>
                <a:cs typeface="Times New Roman" panose="02020603050405020304" pitchFamily="18" charset="0"/>
              </a:rPr>
              <a:t> in one conductor will be</a:t>
            </a:r>
          </a:p>
          <a:p>
            <a:pPr marL="0" indent="0" algn="just">
              <a:lnSpc>
                <a:spcPct val="120000"/>
              </a:lnSpc>
              <a:spcBef>
                <a:spcPts val="600"/>
              </a:spcBef>
              <a:buClr>
                <a:srgbClr val="C00000"/>
              </a:buClr>
              <a:buNone/>
            </a:pPr>
            <a:r>
              <a:rPr lang="en-US" sz="2200" b="1" dirty="0" smtClean="0">
                <a:latin typeface="Times New Roman" panose="02020603050405020304" pitchFamily="18" charset="0"/>
                <a:cs typeface="Times New Roman" panose="02020603050405020304" pitchFamily="18" charset="0"/>
              </a:rPr>
              <a:t>   </a:t>
            </a:r>
          </a:p>
          <a:p>
            <a:pPr marL="0" indent="0" algn="just">
              <a:lnSpc>
                <a:spcPct val="120000"/>
              </a:lnSpc>
              <a:spcBef>
                <a:spcPts val="600"/>
              </a:spcBef>
              <a:buClr>
                <a:srgbClr val="C00000"/>
              </a:buClr>
              <a:buNone/>
            </a:pPr>
            <a:r>
              <a:rPr lang="en-US" sz="2200" b="1"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                                                                                              (3)</a:t>
            </a:r>
          </a:p>
          <a:p>
            <a:pPr marL="0" indent="0" algn="just">
              <a:lnSpc>
                <a:spcPct val="120000"/>
              </a:lnSpc>
              <a:spcBef>
                <a:spcPts val="600"/>
              </a:spcBef>
              <a:buClr>
                <a:srgbClr val="C00000"/>
              </a:buClr>
              <a:buNone/>
            </a:pPr>
            <a:endParaRPr lang="en-US" sz="2200" b="1" dirty="0">
              <a:latin typeface="Times New Roman" panose="02020603050405020304" pitchFamily="18" charset="0"/>
              <a:cs typeface="Times New Roman" panose="02020603050405020304" pitchFamily="18" charset="0"/>
            </a:endParaRPr>
          </a:p>
          <a:p>
            <a:pPr algn="just">
              <a:lnSpc>
                <a:spcPct val="120000"/>
              </a:lnSpc>
              <a:spcBef>
                <a:spcPts val="120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number of conductors connected in series in each parallel path = </a:t>
            </a:r>
            <a:r>
              <a:rPr lang="en-US" sz="2200" b="1" dirty="0" smtClean="0">
                <a:latin typeface="Times New Roman" panose="02020603050405020304" pitchFamily="18" charset="0"/>
                <a:cs typeface="Times New Roman" panose="02020603050405020304" pitchFamily="18" charset="0"/>
              </a:rPr>
              <a:t>Z/A, the </a:t>
            </a:r>
            <a:r>
              <a:rPr lang="en-US" sz="2200" b="1" dirty="0">
                <a:latin typeface="Times New Roman" panose="02020603050405020304" pitchFamily="18" charset="0"/>
                <a:cs typeface="Times New Roman" panose="02020603050405020304" pitchFamily="18" charset="0"/>
              </a:rPr>
              <a:t>average induced </a:t>
            </a:r>
            <a:r>
              <a:rPr lang="en-US" sz="2200" b="1" dirty="0" err="1">
                <a:latin typeface="Times New Roman" panose="02020603050405020304" pitchFamily="18" charset="0"/>
                <a:cs typeface="Times New Roman" panose="02020603050405020304" pitchFamily="18" charset="0"/>
              </a:rPr>
              <a:t>e.m.f</a:t>
            </a:r>
            <a:r>
              <a:rPr lang="en-US" sz="2200" b="1" dirty="0">
                <a:latin typeface="Times New Roman" panose="02020603050405020304" pitchFamily="18" charset="0"/>
                <a:cs typeface="Times New Roman" panose="02020603050405020304" pitchFamily="18" charset="0"/>
              </a:rPr>
              <a:t> across each parallel path or the armature terminals is given by the equation shown below.</a:t>
            </a:r>
          </a:p>
          <a:p>
            <a:pPr algn="just">
              <a:lnSpc>
                <a:spcPct val="120000"/>
              </a:lnSpc>
              <a:spcBef>
                <a:spcPts val="600"/>
              </a:spcBef>
              <a:buClr>
                <a:srgbClr val="C00000"/>
              </a:buClr>
              <a:buFont typeface="Wingdings" panose="05000000000000000000" pitchFamily="2" charset="2"/>
              <a:buChar char="Ø"/>
            </a:pPr>
            <a:endParaRPr lang="en-US" sz="2400" b="1" dirty="0" smtClean="0">
              <a:latin typeface="Times New Roman" pitchFamily="18" charset="0"/>
              <a:cs typeface="Times New Roman" pitchFamily="18" charset="0"/>
            </a:endParaRPr>
          </a:p>
          <a:p>
            <a:pPr marL="0" indent="0" algn="just">
              <a:lnSpc>
                <a:spcPct val="150000"/>
              </a:lnSpc>
              <a:spcBef>
                <a:spcPts val="0"/>
              </a:spcBef>
              <a:buClr>
                <a:srgbClr val="C00000"/>
              </a:buClr>
              <a:buNone/>
            </a:pPr>
            <a:r>
              <a:rPr lang="en-US" sz="2800" b="1" dirty="0" smtClean="0">
                <a:latin typeface="Times New Roman" pitchFamily="18" charset="0"/>
                <a:cs typeface="Times New Roman" pitchFamily="18" charset="0"/>
              </a:rPr>
              <a:t>                                                                            </a:t>
            </a:r>
          </a:p>
          <a:p>
            <a:pPr marL="0" indent="0" algn="just">
              <a:lnSpc>
                <a:spcPct val="100000"/>
              </a:lnSpc>
              <a:spcBef>
                <a:spcPts val="0"/>
              </a:spcBef>
              <a:buClr>
                <a:srgbClr val="C00000"/>
              </a:buClr>
              <a:buNone/>
            </a:pPr>
            <a:endParaRPr lang="en-US" sz="2800" b="1" dirty="0" smtClean="0">
              <a:latin typeface="Times New Roman" pitchFamily="18" charset="0"/>
              <a:cs typeface="Times New Roman" pitchFamily="18" charset="0"/>
            </a:endParaRPr>
          </a:p>
          <a:p>
            <a:pPr marL="0" indent="0" algn="just">
              <a:lnSpc>
                <a:spcPct val="10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800" b="1" dirty="0" smtClean="0">
                <a:latin typeface="Times New Roman" pitchFamily="18" charset="0"/>
                <a:cs typeface="Times New Roman" pitchFamily="18" charset="0"/>
              </a:rPr>
              <a:t>                                                                            </a:t>
            </a:r>
          </a:p>
        </p:txBody>
      </p:sp>
      <p:graphicFrame>
        <p:nvGraphicFramePr>
          <p:cNvPr id="8" name="Object 4"/>
          <p:cNvGraphicFramePr>
            <a:graphicFrameLocks noChangeAspect="1"/>
          </p:cNvGraphicFramePr>
          <p:nvPr>
            <p:extLst>
              <p:ext uri="{D42A27DB-BD31-4B8C-83A1-F6EECF244321}">
                <p14:modId xmlns="" xmlns:p14="http://schemas.microsoft.com/office/powerpoint/2010/main" val="3864087987"/>
              </p:ext>
            </p:extLst>
          </p:nvPr>
        </p:nvGraphicFramePr>
        <p:xfrm>
          <a:off x="5486400" y="838200"/>
          <a:ext cx="657225" cy="508000"/>
        </p:xfrm>
        <a:graphic>
          <a:graphicData uri="http://schemas.openxmlformats.org/presentationml/2006/ole">
            <p:oleObj spid="_x0000_s243714" name="Equation" r:id="rId3" imgW="241195" imgH="203112" progId="Equation.3">
              <p:embed/>
            </p:oleObj>
          </a:graphicData>
        </a:graphic>
      </p:graphicFrame>
      <p:graphicFrame>
        <p:nvGraphicFramePr>
          <p:cNvPr id="7" name="Object 4"/>
          <p:cNvGraphicFramePr>
            <a:graphicFrameLocks noChangeAspect="1"/>
          </p:cNvGraphicFramePr>
          <p:nvPr>
            <p:extLst>
              <p:ext uri="{D42A27DB-BD31-4B8C-83A1-F6EECF244321}">
                <p14:modId xmlns="" xmlns:p14="http://schemas.microsoft.com/office/powerpoint/2010/main" val="1326973765"/>
              </p:ext>
            </p:extLst>
          </p:nvPr>
        </p:nvGraphicFramePr>
        <p:xfrm>
          <a:off x="5562600" y="1371600"/>
          <a:ext cx="1728787" cy="984250"/>
        </p:xfrm>
        <a:graphic>
          <a:graphicData uri="http://schemas.openxmlformats.org/presentationml/2006/ole">
            <p:oleObj spid="_x0000_s243715" name="Equation" r:id="rId4" imgW="634725" imgH="393529" progId="Equation.3">
              <p:embed/>
            </p:oleObj>
          </a:graphicData>
        </a:graphic>
      </p:graphicFrame>
      <p:graphicFrame>
        <p:nvGraphicFramePr>
          <p:cNvPr id="10" name="Object 4"/>
          <p:cNvGraphicFramePr>
            <a:graphicFrameLocks noChangeAspect="1"/>
          </p:cNvGraphicFramePr>
          <p:nvPr>
            <p:extLst>
              <p:ext uri="{D42A27DB-BD31-4B8C-83A1-F6EECF244321}">
                <p14:modId xmlns="" xmlns:p14="http://schemas.microsoft.com/office/powerpoint/2010/main" val="3509374833"/>
              </p:ext>
            </p:extLst>
          </p:nvPr>
        </p:nvGraphicFramePr>
        <p:xfrm>
          <a:off x="2286000" y="3352800"/>
          <a:ext cx="3735388" cy="984250"/>
        </p:xfrm>
        <a:graphic>
          <a:graphicData uri="http://schemas.openxmlformats.org/presentationml/2006/ole">
            <p:oleObj spid="_x0000_s243716" name="Equation" r:id="rId5" imgW="1371600" imgH="393700" progId="Equation.3">
              <p:embed/>
            </p:oleObj>
          </a:graphicData>
        </a:graphic>
      </p:graphicFrame>
    </p:spTree>
    <p:extLst>
      <p:ext uri="{BB962C8B-B14F-4D97-AF65-F5344CB8AC3E}">
        <p14:creationId xmlns="" xmlns:p14="http://schemas.microsoft.com/office/powerpoint/2010/main" val="3797429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76</a:t>
            </a:fld>
            <a:endParaRPr lang="en-US"/>
          </a:p>
        </p:txBody>
      </p:sp>
      <p:sp>
        <p:nvSpPr>
          <p:cNvPr id="5" name="Content Placeholder 4"/>
          <p:cNvSpPr>
            <a:spLocks noGrp="1"/>
          </p:cNvSpPr>
          <p:nvPr>
            <p:ph idx="1"/>
          </p:nvPr>
        </p:nvSpPr>
        <p:spPr>
          <a:xfrm>
            <a:off x="533400" y="396876"/>
            <a:ext cx="8001000" cy="6324600"/>
          </a:xfrm>
        </p:spPr>
        <p:txBody>
          <a:bodyPr>
            <a:noAutofit/>
          </a:bodyPr>
          <a:lstStyle/>
          <a:p>
            <a:pPr algn="just">
              <a:lnSpc>
                <a:spcPct val="12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itchFamily="18" charset="0"/>
              </a:rPr>
              <a:t> </a:t>
            </a:r>
            <a:endParaRPr lang="en-US" sz="2200" b="1" dirty="0" smtClean="0">
              <a:latin typeface="Times New Roman" panose="02020603050405020304" pitchFamily="18" charset="0"/>
              <a:cs typeface="Times New Roman" pitchFamily="18" charset="0"/>
            </a:endParaRPr>
          </a:p>
          <a:p>
            <a:pPr marL="0" indent="0" algn="just">
              <a:lnSpc>
                <a:spcPct val="120000"/>
              </a:lnSpc>
              <a:spcBef>
                <a:spcPts val="0"/>
              </a:spcBef>
              <a:buClr>
                <a:srgbClr val="C00000"/>
              </a:buClr>
              <a:buNone/>
            </a:pPr>
            <a:r>
              <a:rPr lang="en-US" sz="2200" b="1"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                                                                                                  (4)</a:t>
            </a:r>
          </a:p>
          <a:p>
            <a:pPr marL="0" indent="0" algn="just">
              <a:lnSpc>
                <a:spcPct val="120000"/>
              </a:lnSpc>
              <a:spcBef>
                <a:spcPts val="0"/>
              </a:spcBef>
              <a:buClr>
                <a:srgbClr val="C00000"/>
              </a:buClr>
              <a:buNone/>
            </a:pPr>
            <a:endParaRPr lang="en-US" sz="2200" b="1" dirty="0" smtClean="0">
              <a:latin typeface="Times New Roman" pitchFamily="18" charset="0"/>
              <a:cs typeface="Times New Roman" pitchFamily="18" charset="0"/>
            </a:endParaRPr>
          </a:p>
          <a:p>
            <a:pPr algn="just">
              <a:lnSpc>
                <a:spcPct val="120000"/>
              </a:lnSpc>
              <a:spcBef>
                <a:spcPts val="60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Note: Simplex wave winding no of parallel paths A=2 and Simplex Lap winding no of  parallel paths A= no. of poles (P)</a:t>
            </a:r>
          </a:p>
          <a:p>
            <a:pPr algn="just">
              <a:lnSpc>
                <a:spcPct val="50000"/>
              </a:lnSpc>
              <a:spcBef>
                <a:spcPts val="600"/>
              </a:spcBef>
              <a:buClr>
                <a:srgbClr val="C00000"/>
              </a:buClr>
              <a:buFont typeface="Wingdings" panose="05000000000000000000" pitchFamily="2" charset="2"/>
              <a:buChar char="Ø"/>
            </a:pPr>
            <a:endParaRPr lang="en-US" sz="2200" b="1" dirty="0" smtClean="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b="1" dirty="0" smtClean="0">
                <a:solidFill>
                  <a:srgbClr val="C00000"/>
                </a:solidFill>
                <a:latin typeface="Times New Roman" panose="02020603050405020304" pitchFamily="18" charset="0"/>
                <a:cs typeface="Times New Roman" panose="02020603050405020304" pitchFamily="18" charset="0"/>
              </a:rPr>
              <a:t>Problem 19</a:t>
            </a:r>
            <a:r>
              <a:rPr lang="en-US" dirty="0" smtClean="0">
                <a:solidFill>
                  <a:srgbClr val="C00000"/>
                </a:solidFill>
                <a:latin typeface="Times New Roman" panose="02020603050405020304" pitchFamily="18" charset="0"/>
                <a:cs typeface="Times New Roman" panose="02020603050405020304" pitchFamily="18" charset="0"/>
              </a:rPr>
              <a:t>: </a:t>
            </a:r>
            <a:r>
              <a:rPr lang="en-US" b="1" dirty="0" smtClean="0">
                <a:solidFill>
                  <a:srgbClr val="000066"/>
                </a:solidFill>
                <a:latin typeface="Times New Roman" pitchFamily="18" charset="0"/>
                <a:cs typeface="Times New Roman" pitchFamily="18" charset="0"/>
              </a:rPr>
              <a:t>A DC generator carries 600 conductors on its armature with lap connections. The generator has 8 poles with 0.06 </a:t>
            </a:r>
            <a:r>
              <a:rPr lang="en-US" b="1" dirty="0" err="1" smtClean="0">
                <a:solidFill>
                  <a:srgbClr val="000066"/>
                </a:solidFill>
                <a:latin typeface="Times New Roman" pitchFamily="18" charset="0"/>
                <a:cs typeface="Times New Roman" pitchFamily="18" charset="0"/>
              </a:rPr>
              <a:t>Wb</a:t>
            </a:r>
            <a:r>
              <a:rPr lang="en-US" b="1" dirty="0" smtClean="0">
                <a:solidFill>
                  <a:srgbClr val="000066"/>
                </a:solidFill>
                <a:latin typeface="Times New Roman" pitchFamily="18" charset="0"/>
                <a:cs typeface="Times New Roman" pitchFamily="18" charset="0"/>
              </a:rPr>
              <a:t> useful flux. What will be the induced </a:t>
            </a:r>
            <a:r>
              <a:rPr lang="en-US" b="1" dirty="0" err="1" smtClean="0">
                <a:solidFill>
                  <a:srgbClr val="000066"/>
                </a:solidFill>
                <a:latin typeface="Times New Roman" pitchFamily="18" charset="0"/>
                <a:cs typeface="Times New Roman" pitchFamily="18" charset="0"/>
              </a:rPr>
              <a:t>emf</a:t>
            </a:r>
            <a:r>
              <a:rPr lang="en-US" b="1" dirty="0" smtClean="0">
                <a:solidFill>
                  <a:srgbClr val="000066"/>
                </a:solidFill>
                <a:latin typeface="Times New Roman" pitchFamily="18" charset="0"/>
                <a:cs typeface="Times New Roman" pitchFamily="18" charset="0"/>
              </a:rPr>
              <a:t> at its terminals if it is rotated at 1000 rpm? Also determine the speed at which it should be driven to induce the same voltage with wave connections?</a:t>
            </a:r>
          </a:p>
          <a:p>
            <a:pPr algn="just">
              <a:lnSpc>
                <a:spcPct val="50000"/>
              </a:lnSpc>
              <a:spcBef>
                <a:spcPts val="0"/>
              </a:spcBef>
              <a:buClr>
                <a:srgbClr val="C00000"/>
              </a:buClr>
              <a:buFont typeface="Wingdings" pitchFamily="2" charset="2"/>
              <a:buChar char="Ø"/>
            </a:pPr>
            <a:endParaRPr lang="en-US" b="1" dirty="0" smtClean="0">
              <a:solidFill>
                <a:srgbClr val="000066"/>
              </a:solidFill>
              <a:latin typeface="Times New Roman" pitchFamily="18" charset="0"/>
              <a:cs typeface="Times New Roman" pitchFamily="18" charset="0"/>
            </a:endParaRPr>
          </a:p>
          <a:p>
            <a:pPr marL="0" indent="0" algn="just">
              <a:lnSpc>
                <a:spcPct val="100000"/>
              </a:lnSpc>
              <a:spcBef>
                <a:spcPts val="0"/>
              </a:spcBef>
              <a:buClr>
                <a:srgbClr val="C00000"/>
              </a:buClr>
              <a:buFont typeface="Wingdings" pitchFamily="2" charset="2"/>
              <a:buChar char="Ø"/>
            </a:pPr>
            <a:r>
              <a:rPr lang="en-US" b="1" dirty="0" smtClean="0">
                <a:solidFill>
                  <a:srgbClr val="C00000"/>
                </a:solidFill>
                <a:latin typeface="Times New Roman" panose="02020603050405020304" pitchFamily="18" charset="0"/>
                <a:cs typeface="Times New Roman" panose="02020603050405020304" pitchFamily="18" charset="0"/>
              </a:rPr>
              <a:t>Problem 20: </a:t>
            </a:r>
            <a:r>
              <a:rPr lang="en-US" b="1" dirty="0" smtClean="0">
                <a:solidFill>
                  <a:srgbClr val="000066"/>
                </a:solidFill>
                <a:latin typeface="Times New Roman" pitchFamily="18" charset="0"/>
                <a:cs typeface="Times New Roman" pitchFamily="18" charset="0"/>
              </a:rPr>
              <a:t>A  six-pole machine has an armature with 90 slots and 8 conductors per slot, the flux per pole is 0.05Wb and </a:t>
            </a:r>
            <a:r>
              <a:rPr lang="en-US" b="1" dirty="0" err="1" smtClean="0">
                <a:solidFill>
                  <a:srgbClr val="000066"/>
                </a:solidFill>
                <a:latin typeface="Times New Roman" pitchFamily="18" charset="0"/>
                <a:cs typeface="Times New Roman" pitchFamily="18" charset="0"/>
              </a:rPr>
              <a:t>rms</a:t>
            </a:r>
            <a:r>
              <a:rPr lang="en-US" b="1" dirty="0" smtClean="0">
                <a:solidFill>
                  <a:srgbClr val="000066"/>
                </a:solidFill>
                <a:latin typeface="Times New Roman" pitchFamily="18" charset="0"/>
                <a:cs typeface="Times New Roman" pitchFamily="18" charset="0"/>
              </a:rPr>
              <a:t> at 1000 rpm. Determine induced </a:t>
            </a:r>
            <a:r>
              <a:rPr lang="en-US" b="1" dirty="0" err="1" smtClean="0">
                <a:solidFill>
                  <a:srgbClr val="000066"/>
                </a:solidFill>
                <a:latin typeface="Times New Roman" pitchFamily="18" charset="0"/>
                <a:cs typeface="Times New Roman" pitchFamily="18" charset="0"/>
              </a:rPr>
              <a:t>emf</a:t>
            </a:r>
            <a:r>
              <a:rPr lang="en-US" b="1" dirty="0" smtClean="0">
                <a:solidFill>
                  <a:srgbClr val="000066"/>
                </a:solidFill>
                <a:latin typeface="Times New Roman" pitchFamily="18" charset="0"/>
                <a:cs typeface="Times New Roman" pitchFamily="18" charset="0"/>
              </a:rPr>
              <a:t> if winding is (</a:t>
            </a:r>
            <a:r>
              <a:rPr lang="en-US" b="1" dirty="0" err="1" smtClean="0">
                <a:solidFill>
                  <a:srgbClr val="000066"/>
                </a:solidFill>
                <a:latin typeface="Times New Roman" pitchFamily="18" charset="0"/>
                <a:cs typeface="Times New Roman" pitchFamily="18" charset="0"/>
              </a:rPr>
              <a:t>i</a:t>
            </a:r>
            <a:r>
              <a:rPr lang="en-US" b="1" dirty="0" smtClean="0">
                <a:solidFill>
                  <a:srgbClr val="000066"/>
                </a:solidFill>
                <a:latin typeface="Times New Roman" pitchFamily="18" charset="0"/>
                <a:cs typeface="Times New Roman" pitchFamily="18" charset="0"/>
              </a:rPr>
              <a:t>) lap connected (ii) wave connected.</a:t>
            </a:r>
          </a:p>
          <a:p>
            <a:pPr marL="0" indent="0" algn="just">
              <a:lnSpc>
                <a:spcPct val="100000"/>
              </a:lnSpc>
              <a:spcBef>
                <a:spcPts val="0"/>
              </a:spcBef>
              <a:buClr>
                <a:srgbClr val="C00000"/>
              </a:buClr>
              <a:buNone/>
            </a:pPr>
            <a:endParaRPr lang="en-US" sz="2400" b="1" dirty="0" smtClean="0">
              <a:latin typeface="Times New Roman" pitchFamily="18" charset="0"/>
              <a:cs typeface="Times New Roman" pitchFamily="18" charset="0"/>
            </a:endParaRPr>
          </a:p>
          <a:p>
            <a:pPr marL="0" indent="0" algn="just">
              <a:lnSpc>
                <a:spcPct val="100000"/>
              </a:lnSpc>
              <a:spcBef>
                <a:spcPts val="0"/>
              </a:spcBef>
              <a:buClr>
                <a:srgbClr val="C00000"/>
              </a:buClr>
              <a:buNone/>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a:t>
            </a:r>
          </a:p>
        </p:txBody>
      </p:sp>
      <p:graphicFrame>
        <p:nvGraphicFramePr>
          <p:cNvPr id="10" name="Object 4"/>
          <p:cNvGraphicFramePr>
            <a:graphicFrameLocks noChangeAspect="1"/>
          </p:cNvGraphicFramePr>
          <p:nvPr>
            <p:extLst>
              <p:ext uri="{D42A27DB-BD31-4B8C-83A1-F6EECF244321}">
                <p14:modId xmlns="" xmlns:p14="http://schemas.microsoft.com/office/powerpoint/2010/main" val="3508357706"/>
              </p:ext>
            </p:extLst>
          </p:nvPr>
        </p:nvGraphicFramePr>
        <p:xfrm>
          <a:off x="1813719" y="609600"/>
          <a:ext cx="5465762" cy="1079500"/>
        </p:xfrm>
        <a:graphic>
          <a:graphicData uri="http://schemas.openxmlformats.org/presentationml/2006/ole">
            <p:oleObj spid="_x0000_s244738" name="Equation" r:id="rId3" imgW="2006600" imgH="431800" progId="Equation.3">
              <p:embed/>
            </p:oleObj>
          </a:graphicData>
        </a:graphic>
      </p:graphicFrame>
    </p:spTree>
    <p:extLst>
      <p:ext uri="{BB962C8B-B14F-4D97-AF65-F5344CB8AC3E}">
        <p14:creationId xmlns="" xmlns:p14="http://schemas.microsoft.com/office/powerpoint/2010/main" val="6332501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77</a:t>
            </a:fld>
            <a:endParaRPr lang="en-US"/>
          </a:p>
        </p:txBody>
      </p:sp>
      <p:sp>
        <p:nvSpPr>
          <p:cNvPr id="5" name="Content Placeholder 4"/>
          <p:cNvSpPr>
            <a:spLocks noGrp="1"/>
          </p:cNvSpPr>
          <p:nvPr>
            <p:ph idx="1"/>
          </p:nvPr>
        </p:nvSpPr>
        <p:spPr>
          <a:xfrm>
            <a:off x="533400" y="396876"/>
            <a:ext cx="8153400" cy="6324600"/>
          </a:xfrm>
        </p:spPr>
        <p:txBody>
          <a:bodyPr>
            <a:noAutofit/>
          </a:bodyPr>
          <a:lstStyle/>
          <a:p>
            <a:pPr algn="just">
              <a:lnSpc>
                <a:spcPct val="120000"/>
              </a:lnSpc>
              <a:spcBef>
                <a:spcPts val="0"/>
              </a:spcBef>
              <a:buClr>
                <a:srgbClr val="C00000"/>
              </a:buClr>
              <a:buFont typeface="Wingdings" pitchFamily="2" charset="2"/>
              <a:buChar char="Ø"/>
            </a:pPr>
            <a:r>
              <a:rPr lang="en-US" sz="2400" b="1" dirty="0" smtClean="0">
                <a:latin typeface="Times New Roman" panose="02020603050405020304" pitchFamily="18" charset="0"/>
                <a:cs typeface="Times New Roman" pitchFamily="18" charset="0"/>
              </a:rPr>
              <a:t> </a:t>
            </a:r>
            <a:r>
              <a:rPr lang="en-US" sz="2200" b="1" dirty="0" smtClean="0">
                <a:solidFill>
                  <a:srgbClr val="C00000"/>
                </a:solidFill>
                <a:latin typeface="Times New Roman" panose="02020603050405020304" pitchFamily="18" charset="0"/>
                <a:cs typeface="Times New Roman" panose="02020603050405020304" pitchFamily="18" charset="0"/>
              </a:rPr>
              <a:t>Problem 20</a:t>
            </a:r>
            <a:r>
              <a:rPr lang="en-US" sz="2200" dirty="0" smtClean="0">
                <a:solidFill>
                  <a:srgbClr val="C00000"/>
                </a:solidFill>
                <a:latin typeface="Times New Roman" panose="02020603050405020304" pitchFamily="18" charset="0"/>
                <a:cs typeface="Times New Roman" panose="02020603050405020304" pitchFamily="18" charset="0"/>
              </a:rPr>
              <a:t>: </a:t>
            </a:r>
            <a:r>
              <a:rPr lang="en-US" sz="2200" b="1" dirty="0" smtClean="0">
                <a:solidFill>
                  <a:srgbClr val="000066"/>
                </a:solidFill>
                <a:latin typeface="Times New Roman" pitchFamily="18" charset="0"/>
                <a:cs typeface="Times New Roman" pitchFamily="18" charset="0"/>
              </a:rPr>
              <a:t>A DC generator carries 600 conductors on its armature with lap connections. The generator has 8 poles with 0.06 </a:t>
            </a:r>
            <a:r>
              <a:rPr lang="en-US" sz="2200" b="1" dirty="0" err="1" smtClean="0">
                <a:solidFill>
                  <a:srgbClr val="000066"/>
                </a:solidFill>
                <a:latin typeface="Times New Roman" pitchFamily="18" charset="0"/>
                <a:cs typeface="Times New Roman" pitchFamily="18" charset="0"/>
              </a:rPr>
              <a:t>Wb</a:t>
            </a:r>
            <a:r>
              <a:rPr lang="en-US" sz="2200" b="1" dirty="0" smtClean="0">
                <a:solidFill>
                  <a:srgbClr val="000066"/>
                </a:solidFill>
                <a:latin typeface="Times New Roman" pitchFamily="18" charset="0"/>
                <a:cs typeface="Times New Roman" pitchFamily="18" charset="0"/>
              </a:rPr>
              <a:t> useful flux. What will be the induced </a:t>
            </a:r>
            <a:r>
              <a:rPr lang="en-US" sz="2200" b="1" dirty="0" err="1" smtClean="0">
                <a:solidFill>
                  <a:srgbClr val="000066"/>
                </a:solidFill>
                <a:latin typeface="Times New Roman" pitchFamily="18" charset="0"/>
                <a:cs typeface="Times New Roman" pitchFamily="18" charset="0"/>
              </a:rPr>
              <a:t>emf</a:t>
            </a:r>
            <a:r>
              <a:rPr lang="en-US" sz="2200" b="1" dirty="0" smtClean="0">
                <a:solidFill>
                  <a:srgbClr val="000066"/>
                </a:solidFill>
                <a:latin typeface="Times New Roman" pitchFamily="18" charset="0"/>
                <a:cs typeface="Times New Roman" pitchFamily="18" charset="0"/>
              </a:rPr>
              <a:t> at its terminals if it is rotated at 1000 rpm? Also determine the speed at which it should be driven to induce the same voltage with wave connections?</a:t>
            </a:r>
          </a:p>
          <a:p>
            <a:pPr algn="just">
              <a:lnSpc>
                <a:spcPct val="120000"/>
              </a:lnSpc>
              <a:spcBef>
                <a:spcPts val="0"/>
              </a:spcBef>
              <a:buClr>
                <a:srgbClr val="C00000"/>
              </a:buClr>
              <a:buFont typeface="Wingdings" pitchFamily="2" charset="2"/>
              <a:buChar char="Ø"/>
            </a:pPr>
            <a:endParaRPr lang="en-US" sz="2200" b="1" dirty="0" smtClean="0">
              <a:solidFill>
                <a:srgbClr val="000066"/>
              </a:solidFill>
              <a:latin typeface="Times New Roman" pitchFamily="18" charset="0"/>
              <a:cs typeface="Times New Roman" pitchFamily="18" charset="0"/>
            </a:endParaRPr>
          </a:p>
          <a:p>
            <a:pPr marL="0" indent="0" algn="just">
              <a:lnSpc>
                <a:spcPct val="100000"/>
              </a:lnSpc>
              <a:spcBef>
                <a:spcPts val="0"/>
              </a:spcBef>
              <a:buClr>
                <a:srgbClr val="C00000"/>
              </a:buClr>
              <a:buFont typeface="Wingdings" pitchFamily="2" charset="2"/>
              <a:buChar char="Ø"/>
            </a:pPr>
            <a:r>
              <a:rPr lang="en-US" sz="2400" b="1" dirty="0" smtClean="0">
                <a:solidFill>
                  <a:srgbClr val="C00000"/>
                </a:solidFill>
                <a:latin typeface="Times New Roman" panose="02020603050405020304" pitchFamily="18" charset="0"/>
                <a:cs typeface="Times New Roman" panose="02020603050405020304" pitchFamily="18" charset="0"/>
              </a:rPr>
              <a:t>Problem 21: </a:t>
            </a:r>
            <a:r>
              <a:rPr lang="en-US" sz="2400" b="1" dirty="0" smtClean="0">
                <a:solidFill>
                  <a:srgbClr val="000066"/>
                </a:solidFill>
                <a:latin typeface="Times New Roman" pitchFamily="18" charset="0"/>
                <a:cs typeface="Times New Roman" pitchFamily="18" charset="0"/>
              </a:rPr>
              <a:t>A  six-pole machine has an armature with 90 slots and 8 conductors per slot, the flux per pole is 0.05Wb and </a:t>
            </a:r>
            <a:r>
              <a:rPr lang="en-US" sz="2400" b="1" dirty="0" err="1" smtClean="0">
                <a:solidFill>
                  <a:srgbClr val="000066"/>
                </a:solidFill>
                <a:latin typeface="Times New Roman" pitchFamily="18" charset="0"/>
                <a:cs typeface="Times New Roman" pitchFamily="18" charset="0"/>
              </a:rPr>
              <a:t>rms</a:t>
            </a:r>
            <a:r>
              <a:rPr lang="en-US" sz="2400" b="1" dirty="0" smtClean="0">
                <a:solidFill>
                  <a:srgbClr val="000066"/>
                </a:solidFill>
                <a:latin typeface="Times New Roman" pitchFamily="18" charset="0"/>
                <a:cs typeface="Times New Roman" pitchFamily="18" charset="0"/>
              </a:rPr>
              <a:t> at 1000 rpm. Determine induced </a:t>
            </a:r>
            <a:r>
              <a:rPr lang="en-US" sz="2400" b="1" dirty="0" err="1" smtClean="0">
                <a:solidFill>
                  <a:srgbClr val="000066"/>
                </a:solidFill>
                <a:latin typeface="Times New Roman" pitchFamily="18" charset="0"/>
                <a:cs typeface="Times New Roman" pitchFamily="18" charset="0"/>
              </a:rPr>
              <a:t>emf</a:t>
            </a:r>
            <a:r>
              <a:rPr lang="en-US" sz="2400" b="1" dirty="0" smtClean="0">
                <a:solidFill>
                  <a:srgbClr val="000066"/>
                </a:solidFill>
                <a:latin typeface="Times New Roman" pitchFamily="18" charset="0"/>
                <a:cs typeface="Times New Roman" pitchFamily="18" charset="0"/>
              </a:rPr>
              <a:t> if winding is (</a:t>
            </a:r>
            <a:r>
              <a:rPr lang="en-US" sz="2400" b="1" dirty="0" err="1" smtClean="0">
                <a:solidFill>
                  <a:srgbClr val="000066"/>
                </a:solidFill>
                <a:latin typeface="Times New Roman" pitchFamily="18" charset="0"/>
                <a:cs typeface="Times New Roman" pitchFamily="18" charset="0"/>
              </a:rPr>
              <a:t>i</a:t>
            </a:r>
            <a:r>
              <a:rPr lang="en-US" sz="2400" b="1" dirty="0" smtClean="0">
                <a:solidFill>
                  <a:srgbClr val="000066"/>
                </a:solidFill>
                <a:latin typeface="Times New Roman" pitchFamily="18" charset="0"/>
                <a:cs typeface="Times New Roman" pitchFamily="18" charset="0"/>
              </a:rPr>
              <a:t>) lap connected (ii) wave connected.</a:t>
            </a:r>
            <a:endParaRPr lang="en-US" sz="2400" b="1" dirty="0">
              <a:solidFill>
                <a:srgbClr val="000066"/>
              </a:solidFill>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smtClean="0">
                <a:latin typeface="Times New Roman" pitchFamily="18" charset="0"/>
                <a:cs typeface="Times New Roman" pitchFamily="18" charset="0"/>
              </a:rPr>
              <a:t>                                                                            </a:t>
            </a:r>
          </a:p>
        </p:txBody>
      </p:sp>
    </p:spTree>
    <p:extLst>
      <p:ext uri="{BB962C8B-B14F-4D97-AF65-F5344CB8AC3E}">
        <p14:creationId xmlns="" xmlns:p14="http://schemas.microsoft.com/office/powerpoint/2010/main" val="6332501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78</a:t>
            </a:fld>
            <a:endParaRPr lang="en-US"/>
          </a:p>
        </p:txBody>
      </p:sp>
      <p:sp>
        <p:nvSpPr>
          <p:cNvPr id="5" name="Content Placeholder 4"/>
          <p:cNvSpPr>
            <a:spLocks noGrp="1"/>
          </p:cNvSpPr>
          <p:nvPr>
            <p:ph idx="1"/>
          </p:nvPr>
        </p:nvSpPr>
        <p:spPr>
          <a:xfrm>
            <a:off x="609600" y="304800"/>
            <a:ext cx="8001000" cy="5029200"/>
          </a:xfrm>
        </p:spPr>
        <p:txBody>
          <a:bodyPr>
            <a:noAutofit/>
          </a:bodyPr>
          <a:lstStyle/>
          <a:p>
            <a:pPr marL="0" indent="0" algn="ctr">
              <a:lnSpc>
                <a:spcPct val="130000"/>
              </a:lnSpc>
              <a:spcBef>
                <a:spcPts val="0"/>
              </a:spcBef>
              <a:spcAft>
                <a:spcPts val="1200"/>
              </a:spcAft>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Types of DC Generators</a:t>
            </a:r>
          </a:p>
          <a:p>
            <a:pPr algn="just">
              <a:lnSpc>
                <a:spcPct val="125000"/>
              </a:lnSpc>
              <a:spcBef>
                <a:spcPts val="0"/>
              </a:spcBef>
              <a:buClr>
                <a:srgbClr val="C00000"/>
              </a:buClr>
              <a:buFont typeface="Wingdings" pitchFamily="2" charset="2"/>
              <a:buChar char="Ø"/>
            </a:pPr>
            <a:r>
              <a:rPr lang="en-US" sz="2400" b="1" dirty="0" smtClean="0">
                <a:latin typeface="Times New Roman" pitchFamily="18" charset="0"/>
                <a:cs typeface="Times New Roman" pitchFamily="18" charset="0"/>
              </a:rPr>
              <a:t>D.C. generators are generally classified according to the methods of their field excitation. On the basis of this criteria, they can be classified as:</a:t>
            </a:r>
          </a:p>
          <a:p>
            <a:pPr>
              <a:buNone/>
            </a:pPr>
            <a:r>
              <a:rPr lang="en-US" sz="2600" b="1" dirty="0" smtClean="0">
                <a:solidFill>
                  <a:srgbClr val="000066"/>
                </a:solidFill>
                <a:latin typeface="Times New Roman" pitchFamily="18" charset="0"/>
                <a:cs typeface="Times New Roman" pitchFamily="18" charset="0"/>
              </a:rPr>
              <a:t>1. Separately excited DC generators</a:t>
            </a:r>
          </a:p>
          <a:p>
            <a:pPr>
              <a:buNone/>
            </a:pPr>
            <a:r>
              <a:rPr lang="en-US" sz="2600" b="1" dirty="0" smtClean="0">
                <a:solidFill>
                  <a:srgbClr val="000066"/>
                </a:solidFill>
                <a:latin typeface="Times New Roman" pitchFamily="18" charset="0"/>
                <a:cs typeface="Times New Roman" pitchFamily="18" charset="0"/>
              </a:rPr>
              <a:t>2. Self excited DC generators </a:t>
            </a:r>
            <a:r>
              <a:rPr lang="en-US" sz="2400" b="1" dirty="0" smtClean="0">
                <a:latin typeface="Times New Roman" pitchFamily="18" charset="0"/>
                <a:cs typeface="Times New Roman" pitchFamily="18" charset="0"/>
              </a:rPr>
              <a:t>– these are further classified as:</a:t>
            </a:r>
          </a:p>
          <a:p>
            <a:pPr>
              <a:buNone/>
            </a:pP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Shunt wound DC generators</a:t>
            </a:r>
          </a:p>
          <a:p>
            <a:pPr>
              <a:buNone/>
            </a:pPr>
            <a:r>
              <a:rPr lang="en-US" sz="2400" b="1" dirty="0" smtClean="0">
                <a:latin typeface="Times New Roman" pitchFamily="18" charset="0"/>
                <a:cs typeface="Times New Roman" pitchFamily="18" charset="0"/>
              </a:rPr>
              <a:t>     (ii) Series wound DC generators</a:t>
            </a:r>
          </a:p>
          <a:p>
            <a:pPr>
              <a:buNone/>
            </a:pPr>
            <a:r>
              <a:rPr lang="en-US" sz="2400" b="1" dirty="0" smtClean="0">
                <a:latin typeface="Times New Roman" pitchFamily="18" charset="0"/>
                <a:cs typeface="Times New Roman" pitchFamily="18" charset="0"/>
              </a:rPr>
              <a:t>     (iii) Compound wound DC generators.</a:t>
            </a:r>
          </a:p>
          <a:p>
            <a:pPr>
              <a:buNone/>
            </a:pPr>
            <a:r>
              <a:rPr lang="en-US" sz="2400" b="1" dirty="0" smtClean="0">
                <a:latin typeface="Times New Roman" pitchFamily="18" charset="0"/>
                <a:cs typeface="Times New Roman" pitchFamily="18" charset="0"/>
              </a:rPr>
              <a:t>		(a) Long shunt compound wound generators</a:t>
            </a:r>
          </a:p>
          <a:p>
            <a:pPr>
              <a:buNone/>
            </a:pPr>
            <a:r>
              <a:rPr lang="en-US" sz="2400" b="1" dirty="0" smtClean="0">
                <a:latin typeface="Times New Roman" pitchFamily="18" charset="0"/>
                <a:cs typeface="Times New Roman" pitchFamily="18" charset="0"/>
              </a:rPr>
              <a:t>		(b) Short shunt compound wound generators</a:t>
            </a:r>
            <a:r>
              <a:rPr lang="en-US" sz="2400" i="1" dirty="0" smtClean="0"/>
              <a:t>.</a:t>
            </a:r>
            <a:endParaRPr lang="en-US" sz="2200" b="1" dirty="0" smtClean="0">
              <a:latin typeface="Times New Roman" pitchFamily="18" charset="0"/>
              <a:cs typeface="Times New Roman" pitchFamily="18" charset="0"/>
            </a:endParaRPr>
          </a:p>
          <a:p>
            <a:pPr marL="0" indent="0" algn="just">
              <a:lnSpc>
                <a:spcPct val="125000"/>
              </a:lnSpc>
              <a:spcBef>
                <a:spcPts val="0"/>
              </a:spcBef>
              <a:buClr>
                <a:srgbClr val="C00000"/>
              </a:buClr>
              <a:buNone/>
            </a:pPr>
            <a:endParaRPr lang="en-US" sz="28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9225569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0"/>
            <a:ext cx="7772400" cy="5975351"/>
          </a:xfrm>
        </p:spPr>
        <p:txBody>
          <a:bodyPr>
            <a:normAutofit/>
          </a:bodyPr>
          <a:lstStyle/>
          <a:p>
            <a:pPr>
              <a:lnSpc>
                <a:spcPct val="130000"/>
              </a:lnSpc>
              <a:spcBef>
                <a:spcPts val="0"/>
              </a:spcBef>
              <a:buClr>
                <a:srgbClr val="C00000"/>
              </a:buClr>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a:t>
            </a:r>
            <a:r>
              <a:rPr lang="en-US" sz="2800" b="1" dirty="0">
                <a:solidFill>
                  <a:srgbClr val="000066"/>
                </a:solidFill>
                <a:latin typeface="Times New Roman" panose="02020603050405020304" pitchFamily="18" charset="0"/>
                <a:cs typeface="Times New Roman" panose="02020603050405020304" pitchFamily="18" charset="0"/>
              </a:rPr>
              <a:t>Separately excited DC </a:t>
            </a:r>
            <a:r>
              <a:rPr lang="en-US" sz="2800" b="1" dirty="0" smtClean="0">
                <a:solidFill>
                  <a:srgbClr val="000066"/>
                </a:solidFill>
                <a:latin typeface="Times New Roman" panose="02020603050405020304" pitchFamily="18" charset="0"/>
                <a:cs typeface="Times New Roman" panose="02020603050405020304" pitchFamily="18" charset="0"/>
              </a:rPr>
              <a:t>generator: </a:t>
            </a:r>
            <a:endParaRPr lang="en-US" sz="28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79</a:t>
            </a:fld>
            <a:endParaRPr lang="en-US" dirty="0"/>
          </a:p>
        </p:txBody>
      </p:sp>
      <p:sp>
        <p:nvSpPr>
          <p:cNvPr id="7" name="Rectangle 6"/>
          <p:cNvSpPr/>
          <p:nvPr/>
        </p:nvSpPr>
        <p:spPr>
          <a:xfrm>
            <a:off x="381000" y="4475809"/>
            <a:ext cx="8133277" cy="2382191"/>
          </a:xfrm>
          <a:prstGeom prst="rect">
            <a:avLst/>
          </a:prstGeom>
        </p:spPr>
        <p:txBody>
          <a:bodyPr wrap="square">
            <a:spAutoFit/>
          </a:bodyPr>
          <a:lstStyle/>
          <a:p>
            <a:pPr>
              <a:lnSpc>
                <a:spcPct val="120000"/>
              </a:lnSpc>
              <a:spcBef>
                <a:spcPts val="0"/>
              </a:spcBef>
              <a:buClr>
                <a:srgbClr val="C00000"/>
              </a:buClr>
            </a:pPr>
            <a:r>
              <a:rPr lang="en-US" sz="2000" b="1" dirty="0" err="1">
                <a:latin typeface="Times New Roman" panose="02020603050405020304" pitchFamily="18" charset="0"/>
                <a:cs typeface="Times New Roman" panose="02020603050405020304" pitchFamily="18" charset="0"/>
              </a:rPr>
              <a:t>I</a:t>
            </a:r>
            <a:r>
              <a:rPr lang="en-US" sz="2000" b="1" baseline="-25000" dirty="0" err="1">
                <a:latin typeface="Times New Roman" panose="02020603050405020304" pitchFamily="18" charset="0"/>
                <a:cs typeface="Times New Roman" panose="02020603050405020304" pitchFamily="18" charset="0"/>
              </a:rPr>
              <a:t>a</a:t>
            </a:r>
            <a:r>
              <a:rPr lang="en-US" sz="2000" b="1" dirty="0">
                <a:latin typeface="Times New Roman" panose="02020603050405020304" pitchFamily="18" charset="0"/>
                <a:cs typeface="Times New Roman" panose="02020603050405020304" pitchFamily="18" charset="0"/>
              </a:rPr>
              <a:t> = Armature </a:t>
            </a:r>
            <a:r>
              <a:rPr lang="en-US" sz="2000" b="1" dirty="0" smtClean="0">
                <a:latin typeface="Times New Roman" panose="02020603050405020304" pitchFamily="18" charset="0"/>
                <a:cs typeface="Times New Roman" panose="02020603050405020304" pitchFamily="18" charset="0"/>
              </a:rPr>
              <a:t>current, I</a:t>
            </a:r>
            <a:r>
              <a:rPr lang="en-US" sz="2000" b="1" baseline="-25000" dirty="0" smtClean="0">
                <a:latin typeface="Times New Roman" panose="02020603050405020304" pitchFamily="18" charset="0"/>
                <a:cs typeface="Times New Roman" panose="02020603050405020304" pitchFamily="18" charset="0"/>
              </a:rPr>
              <a:t>L</a:t>
            </a:r>
            <a:r>
              <a:rPr lang="en-US" sz="2000" b="1" dirty="0">
                <a:latin typeface="Times New Roman" panose="02020603050405020304" pitchFamily="18" charset="0"/>
                <a:cs typeface="Times New Roman" panose="02020603050405020304" pitchFamily="18" charset="0"/>
              </a:rPr>
              <a:t> = Load </a:t>
            </a:r>
            <a:r>
              <a:rPr lang="en-US" sz="2000" b="1" dirty="0" smtClean="0">
                <a:latin typeface="Times New Roman" panose="02020603050405020304" pitchFamily="18" charset="0"/>
                <a:cs typeface="Times New Roman" panose="02020603050405020304" pitchFamily="18" charset="0"/>
              </a:rPr>
              <a:t>current, V </a:t>
            </a:r>
            <a:r>
              <a:rPr lang="en-US" sz="2000" b="1" dirty="0">
                <a:latin typeface="Times New Roman" panose="02020603050405020304" pitchFamily="18" charset="0"/>
                <a:cs typeface="Times New Roman" panose="02020603050405020304" pitchFamily="18" charset="0"/>
              </a:rPr>
              <a:t>= Terminal </a:t>
            </a:r>
            <a:r>
              <a:rPr lang="en-US" sz="2000" b="1" dirty="0" smtClean="0">
                <a:latin typeface="Times New Roman" panose="02020603050405020304" pitchFamily="18" charset="0"/>
                <a:cs typeface="Times New Roman" panose="02020603050405020304" pitchFamily="18" charset="0"/>
              </a:rPr>
              <a:t>voltage, </a:t>
            </a:r>
          </a:p>
          <a:p>
            <a:pPr>
              <a:lnSpc>
                <a:spcPct val="120000"/>
              </a:lnSpc>
              <a:spcBef>
                <a:spcPts val="0"/>
              </a:spcBef>
              <a:buClr>
                <a:srgbClr val="C00000"/>
              </a:buClr>
            </a:pPr>
            <a:r>
              <a:rPr lang="en-US" sz="2000" b="1" dirty="0" smtClean="0">
                <a:latin typeface="Times New Roman" panose="02020603050405020304" pitchFamily="18" charset="0"/>
                <a:cs typeface="Times New Roman" panose="02020603050405020304" pitchFamily="18" charset="0"/>
              </a:rPr>
              <a:t>R</a:t>
            </a:r>
            <a:r>
              <a:rPr lang="en-US" sz="2000" b="1" baseline="-25000" dirty="0" smtClean="0">
                <a:latin typeface="Times New Roman" panose="02020603050405020304" pitchFamily="18" charset="0"/>
                <a:cs typeface="Times New Roman" panose="02020603050405020304" pitchFamily="18" charset="0"/>
              </a:rPr>
              <a:t>a</a:t>
            </a:r>
            <a:r>
              <a:rPr lang="en-US" sz="2000" b="1" dirty="0">
                <a:latin typeface="Times New Roman" panose="02020603050405020304" pitchFamily="18" charset="0"/>
                <a:cs typeface="Times New Roman" panose="02020603050405020304" pitchFamily="18" charset="0"/>
              </a:rPr>
              <a:t> = </a:t>
            </a:r>
            <a:r>
              <a:rPr lang="en-US" sz="2000" b="1" dirty="0" smtClean="0">
                <a:latin typeface="Times New Roman" panose="02020603050405020304" pitchFamily="18" charset="0"/>
                <a:cs typeface="Times New Roman" panose="02020603050405020304" pitchFamily="18" charset="0"/>
              </a:rPr>
              <a:t>Armature resistance, Here,</a:t>
            </a:r>
            <a:r>
              <a:rPr lang="en-US" sz="2000" b="1" i="0" dirty="0" smtClean="0">
                <a:effectLst/>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r>
              <a:rPr lang="en-US" sz="2000" b="1" i="0" dirty="0" smtClean="0">
                <a:effectLst/>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I</a:t>
            </a:r>
            <a:r>
              <a:rPr lang="en-US" sz="2000" b="1" baseline="-25000" dirty="0" smtClean="0">
                <a:latin typeface="Times New Roman" panose="02020603050405020304" pitchFamily="18" charset="0"/>
                <a:cs typeface="Times New Roman" panose="02020603050405020304" pitchFamily="18" charset="0"/>
              </a:rPr>
              <a:t>L</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(current in series) </a:t>
            </a:r>
          </a:p>
          <a:p>
            <a:pPr marL="342900" indent="-342900">
              <a:lnSpc>
                <a:spcPct val="120000"/>
              </a:lnSpc>
              <a:spcBef>
                <a:spcPts val="0"/>
              </a:spcBef>
              <a:buClr>
                <a:srgbClr val="C00000"/>
              </a:buClr>
              <a:buFont typeface="Wingdings" panose="05000000000000000000" pitchFamily="2" charset="2"/>
              <a:buChar char="Ø"/>
            </a:pPr>
            <a:r>
              <a:rPr lang="en-US" sz="2000" b="1" i="0" dirty="0" smtClean="0">
                <a:effectLst/>
                <a:latin typeface="Times New Roman" panose="02020603050405020304" pitchFamily="18" charset="0"/>
                <a:cs typeface="Times New Roman" panose="02020603050405020304" pitchFamily="18" charset="0"/>
              </a:rPr>
              <a:t>The voltage across the load (V)=</a:t>
            </a:r>
            <a:r>
              <a:rPr lang="en-US" sz="2000" b="1" dirty="0" err="1">
                <a:latin typeface="Times New Roman" panose="02020603050405020304" pitchFamily="18" charset="0"/>
                <a:cs typeface="Times New Roman" panose="02020603050405020304" pitchFamily="18" charset="0"/>
              </a:rPr>
              <a:t>E</a:t>
            </a:r>
            <a:r>
              <a:rPr lang="en-US" sz="2000" b="1" baseline="-25000" dirty="0" err="1">
                <a:latin typeface="Times New Roman" panose="02020603050405020304" pitchFamily="18" charset="0"/>
                <a:cs typeface="Times New Roman" panose="02020603050405020304" pitchFamily="18" charset="0"/>
              </a:rPr>
              <a:t>g</a:t>
            </a:r>
            <a:r>
              <a:rPr lang="en-US" sz="2000" b="1" i="0" dirty="0" smtClean="0">
                <a:effectLst/>
                <a:latin typeface="Times New Roman" panose="02020603050405020304" pitchFamily="18" charset="0"/>
                <a:cs typeface="Times New Roman" panose="02020603050405020304" pitchFamily="18" charset="0"/>
              </a:rPr>
              <a:t> – </a:t>
            </a:r>
            <a:r>
              <a:rPr lang="en-US" sz="2000" b="1" dirty="0" smtClean="0">
                <a:latin typeface="Times New Roman" panose="02020603050405020304" pitchFamily="18" charset="0"/>
                <a:cs typeface="Times New Roman" panose="02020603050405020304" pitchFamily="18" charset="0"/>
              </a:rPr>
              <a:t>I</a:t>
            </a:r>
            <a:r>
              <a:rPr lang="en-US" sz="2000" b="1" baseline="-25000" dirty="0" smtClean="0">
                <a:latin typeface="Times New Roman" panose="02020603050405020304" pitchFamily="18" charset="0"/>
                <a:cs typeface="Times New Roman" panose="02020603050405020304" pitchFamily="18" charset="0"/>
              </a:rPr>
              <a:t>a</a:t>
            </a:r>
            <a:r>
              <a:rPr lang="en-US" sz="2000" b="1" i="0" dirty="0" smtClean="0">
                <a:effectLst/>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R</a:t>
            </a:r>
            <a:r>
              <a:rPr lang="en-US" sz="2000" b="1" baseline="-25000" dirty="0" smtClean="0">
                <a:latin typeface="Times New Roman" panose="02020603050405020304" pitchFamily="18" charset="0"/>
                <a:cs typeface="Times New Roman" panose="02020603050405020304" pitchFamily="18" charset="0"/>
              </a:rPr>
              <a:t>a</a:t>
            </a:r>
          </a:p>
          <a:p>
            <a:pPr marL="342900" indent="-342900">
              <a:lnSpc>
                <a:spcPct val="120000"/>
              </a:lnSpc>
              <a:spcBef>
                <a:spcPts val="0"/>
              </a:spcBef>
              <a:buClr>
                <a:srgbClr val="C00000"/>
              </a:buCl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The </a:t>
            </a:r>
            <a:r>
              <a:rPr lang="en-US" sz="2000" b="1" dirty="0" smtClean="0">
                <a:latin typeface="Times New Roman" panose="02020603050405020304" pitchFamily="18" charset="0"/>
                <a:cs typeface="Times New Roman" panose="02020603050405020304" pitchFamily="18" charset="0"/>
              </a:rPr>
              <a:t>power developed  (P</a:t>
            </a:r>
            <a:r>
              <a:rPr lang="en-US" sz="2000" b="1" baseline="-25000" dirty="0">
                <a:latin typeface="Times New Roman" panose="02020603050405020304" pitchFamily="18" charset="0"/>
                <a:cs typeface="Times New Roman" panose="02020603050405020304" pitchFamily="18" charset="0"/>
              </a:rPr>
              <a:t>g</a:t>
            </a:r>
            <a:r>
              <a:rPr lang="en-US" sz="2000" b="1" dirty="0" smtClean="0">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E</a:t>
            </a:r>
            <a:r>
              <a:rPr lang="en-US" sz="2000" b="1" baseline="-25000" dirty="0" err="1" smtClean="0">
                <a:latin typeface="Times New Roman" panose="02020603050405020304" pitchFamily="18" charset="0"/>
                <a:cs typeface="Times New Roman" panose="02020603050405020304" pitchFamily="18" charset="0"/>
              </a:rPr>
              <a:t>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endParaRPr lang="en-US" sz="2000" b="1" dirty="0" smtClean="0">
              <a:latin typeface="Times New Roman" panose="02020603050405020304" pitchFamily="18" charset="0"/>
              <a:cs typeface="Times New Roman" panose="02020603050405020304" pitchFamily="18" charset="0"/>
            </a:endParaRPr>
          </a:p>
          <a:p>
            <a:pPr marL="342900" indent="-342900">
              <a:lnSpc>
                <a:spcPct val="120000"/>
              </a:lnSpc>
              <a:spcBef>
                <a:spcPts val="0"/>
              </a:spcBef>
              <a:buClr>
                <a:srgbClr val="C00000"/>
              </a:buCl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The power delivered to external </a:t>
            </a:r>
            <a:r>
              <a:rPr lang="en-US" sz="2000" b="1" dirty="0">
                <a:latin typeface="Times New Roman" panose="02020603050405020304" pitchFamily="18" charset="0"/>
                <a:cs typeface="Times New Roman" panose="02020603050405020304" pitchFamily="18" charset="0"/>
              </a:rPr>
              <a:t>load </a:t>
            </a:r>
            <a:r>
              <a:rPr lang="en-US" sz="2000" b="1" dirty="0" smtClean="0">
                <a:latin typeface="Times New Roman" panose="02020603050405020304" pitchFamily="18" charset="0"/>
                <a:cs typeface="Times New Roman" panose="02020603050405020304" pitchFamily="18" charset="0"/>
              </a:rPr>
              <a:t>(P</a:t>
            </a:r>
            <a:r>
              <a:rPr lang="en-US" sz="2000" b="1" baseline="-25000" dirty="0">
                <a:latin typeface="Times New Roman" panose="02020603050405020304" pitchFamily="18" charset="0"/>
                <a:cs typeface="Times New Roman" panose="02020603050405020304" pitchFamily="18" charset="0"/>
              </a:rPr>
              <a:t>L</a:t>
            </a:r>
            <a:r>
              <a:rPr lang="en-US" sz="2000" b="1" dirty="0" smtClean="0">
                <a:latin typeface="Times New Roman" panose="02020603050405020304" pitchFamily="18" charset="0"/>
                <a:cs typeface="Times New Roman" panose="02020603050405020304" pitchFamily="18" charset="0"/>
              </a:rPr>
              <a:t>)= V. I</a:t>
            </a:r>
            <a:r>
              <a:rPr lang="en-US" sz="2000" b="1" baseline="-25000" dirty="0" smtClean="0">
                <a:latin typeface="Times New Roman" panose="02020603050405020304" pitchFamily="18" charset="0"/>
                <a:cs typeface="Times New Roman" panose="02020603050405020304" pitchFamily="18" charset="0"/>
              </a:rPr>
              <a:t>L </a:t>
            </a:r>
            <a:r>
              <a:rPr lang="en-US" sz="2000" b="1" dirty="0" smtClean="0">
                <a:latin typeface="Times New Roman" panose="02020603050405020304" pitchFamily="18" charset="0"/>
                <a:cs typeface="Times New Roman" panose="02020603050405020304" pitchFamily="18" charset="0"/>
              </a:rPr>
              <a:t>=V.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endParaRPr lang="en-US" sz="2000" b="1" dirty="0">
              <a:latin typeface="Times New Roman" panose="02020603050405020304" pitchFamily="18" charset="0"/>
              <a:cs typeface="Times New Roman" panose="02020603050405020304" pitchFamily="18" charset="0"/>
            </a:endParaRP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pic>
        <p:nvPicPr>
          <p:cNvPr id="268289" name="Picture 1"/>
          <p:cNvPicPr>
            <a:picLocks noChangeAspect="1" noChangeArrowheads="1"/>
          </p:cNvPicPr>
          <p:nvPr/>
        </p:nvPicPr>
        <p:blipFill>
          <a:blip r:embed="rId2"/>
          <a:srcRect/>
          <a:stretch>
            <a:fillRect/>
          </a:stretch>
        </p:blipFill>
        <p:spPr bwMode="auto">
          <a:xfrm>
            <a:off x="762000" y="1828800"/>
            <a:ext cx="6858000" cy="2133600"/>
          </a:xfrm>
          <a:prstGeom prst="rect">
            <a:avLst/>
          </a:prstGeom>
          <a:noFill/>
          <a:ln w="9525">
            <a:noFill/>
            <a:miter lim="800000"/>
            <a:headEnd/>
            <a:tailEnd/>
          </a:ln>
          <a:effectLst/>
        </p:spPr>
      </p:pic>
      <p:sp>
        <p:nvSpPr>
          <p:cNvPr id="8" name="Rectangle 7"/>
          <p:cNvSpPr/>
          <p:nvPr/>
        </p:nvSpPr>
        <p:spPr>
          <a:xfrm>
            <a:off x="533400" y="1066800"/>
            <a:ext cx="8001000" cy="707886"/>
          </a:xfrm>
          <a:prstGeom prst="rect">
            <a:avLst/>
          </a:prstGeom>
        </p:spPr>
        <p:txBody>
          <a:bodyPr wrap="square">
            <a:spAutoFit/>
          </a:bodyPr>
          <a:lstStyle/>
          <a:p>
            <a:pPr algn="just">
              <a:buClr>
                <a:srgbClr val="C00000"/>
              </a:buClr>
              <a:buFont typeface="Wingdings" pitchFamily="2" charset="2"/>
              <a:buChar char="Ø"/>
            </a:pPr>
            <a:r>
              <a:rPr lang="en-US" sz="2000" b="1" dirty="0" smtClean="0">
                <a:latin typeface="Times New Roman" pitchFamily="18" charset="0"/>
                <a:cs typeface="Times New Roman" pitchFamily="18" charset="0"/>
              </a:rPr>
              <a:t>A DC generator in which current is supplied to the field winding from an external DC source is called a separately excited DC generator.</a:t>
            </a:r>
          </a:p>
        </p:txBody>
      </p:sp>
      <p:sp>
        <p:nvSpPr>
          <p:cNvPr id="9" name="Rectangle 8"/>
          <p:cNvSpPr/>
          <p:nvPr/>
        </p:nvSpPr>
        <p:spPr>
          <a:xfrm>
            <a:off x="533400" y="4038600"/>
            <a:ext cx="7543800" cy="400110"/>
          </a:xfrm>
          <a:prstGeom prst="rect">
            <a:avLst/>
          </a:prstGeom>
        </p:spPr>
        <p:txBody>
          <a:bodyPr wrap="square">
            <a:spAutoFit/>
          </a:bodyPr>
          <a:lstStyle/>
          <a:p>
            <a:r>
              <a:rPr lang="en-US" sz="2000" b="1" dirty="0" smtClean="0">
                <a:latin typeface="Times New Roman" pitchFamily="18" charset="0"/>
                <a:cs typeface="Times New Roman" pitchFamily="18" charset="0"/>
              </a:rPr>
              <a:t>Fig. 1. Circuit diagram for separately excited DC generator</a:t>
            </a:r>
            <a:endParaRPr lang="en-US" sz="20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1600593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91400" cy="878633"/>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
            </a:r>
            <a:br>
              <a:rPr lang="en-US" sz="3600" b="1" dirty="0" smtClean="0">
                <a:solidFill>
                  <a:srgbClr val="C00000"/>
                </a:solidFill>
                <a:latin typeface="Times New Roman" pitchFamily="18" charset="0"/>
                <a:cs typeface="Times New Roman" pitchFamily="18" charset="0"/>
              </a:rPr>
            </a:br>
            <a:r>
              <a:rPr lang="en-US" sz="4000" b="1" dirty="0" smtClean="0">
                <a:solidFill>
                  <a:srgbClr val="C00000"/>
                </a:solidFill>
                <a:latin typeface="Times New Roman" pitchFamily="18" charset="0"/>
                <a:cs typeface="Times New Roman" pitchFamily="18" charset="0"/>
              </a:rPr>
              <a:t>Power (P)</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a:t>
            </a:fld>
            <a:endParaRPr lang="en-US" dirty="0"/>
          </a:p>
        </p:txBody>
      </p:sp>
      <p:sp>
        <p:nvSpPr>
          <p:cNvPr id="5" name="Content Placeholder 4"/>
          <p:cNvSpPr>
            <a:spLocks noGrp="1"/>
          </p:cNvSpPr>
          <p:nvPr>
            <p:ph idx="1"/>
          </p:nvPr>
        </p:nvSpPr>
        <p:spPr>
          <a:xfrm>
            <a:off x="457200" y="1066800"/>
            <a:ext cx="8001000" cy="5029200"/>
          </a:xfrm>
        </p:spPr>
        <p:txBody>
          <a:bodyPr>
            <a:noAutofit/>
          </a:bodyPr>
          <a:lstStyle/>
          <a:p>
            <a:pPr algn="just">
              <a:lnSpc>
                <a:spcPct val="150000"/>
              </a:lnSpc>
              <a:spcBef>
                <a:spcPts val="0"/>
              </a:spcBef>
              <a:spcAft>
                <a:spcPts val="600"/>
              </a:spcAft>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Electrical power is the rate per unit time, at which electrical energy is </a:t>
            </a:r>
            <a:r>
              <a:rPr lang="en-US" sz="2400" b="1" dirty="0">
                <a:latin typeface="Times New Roman" panose="02020603050405020304" pitchFamily="18" charset="0"/>
                <a:cs typeface="Times New Roman" panose="02020603050405020304" pitchFamily="18" charset="0"/>
              </a:rPr>
              <a:t>transferred by an electric </a:t>
            </a:r>
            <a:r>
              <a:rPr lang="en-US" sz="2400" b="1" dirty="0" smtClean="0">
                <a:latin typeface="Times New Roman" panose="02020603050405020304" pitchFamily="18" charset="0"/>
                <a:cs typeface="Times New Roman" panose="02020603050405020304" pitchFamily="18" charset="0"/>
              </a:rPr>
              <a:t>circuit.</a:t>
            </a:r>
          </a:p>
          <a:p>
            <a:pPr algn="just">
              <a:lnSpc>
                <a:spcPct val="150000"/>
              </a:lnSpc>
              <a:spcBef>
                <a:spcPts val="0"/>
              </a:spcBef>
              <a:spcAft>
                <a:spcPts val="600"/>
              </a:spcAft>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Electric power is usually produced by electric generators, but can also be supplied by sources such as electric batteries</a:t>
            </a:r>
            <a:r>
              <a:rPr lang="en-US" sz="2400" b="1" dirty="0" smtClean="0">
                <a:latin typeface="Times New Roman" panose="02020603050405020304" pitchFamily="18" charset="0"/>
                <a:cs typeface="Times New Roman" panose="02020603050405020304" pitchFamily="18" charset="0"/>
              </a:rPr>
              <a:t>.</a:t>
            </a:r>
          </a:p>
          <a:p>
            <a:pPr algn="just">
              <a:lnSpc>
                <a:spcPct val="150000"/>
              </a:lnSpc>
              <a:spcBef>
                <a:spcPts val="0"/>
              </a:spcBef>
              <a:spcAft>
                <a:spcPts val="600"/>
              </a:spcAft>
              <a:buClr>
                <a:srgbClr val="C00000"/>
              </a:buClr>
              <a:buFont typeface="Wingdings" pitchFamily="2" charset="2"/>
              <a:buChar char="Ø"/>
            </a:pPr>
            <a:r>
              <a:rPr lang="en-US" sz="2400" b="1" dirty="0" smtClean="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SI unit </a:t>
            </a:r>
            <a:r>
              <a:rPr lang="en-US" sz="2400" b="1" dirty="0" smtClean="0">
                <a:latin typeface="Times New Roman" panose="02020603050405020304" pitchFamily="18" charset="0"/>
                <a:cs typeface="Times New Roman" panose="02020603050405020304" pitchFamily="18" charset="0"/>
              </a:rPr>
              <a:t>of power</a:t>
            </a:r>
            <a:r>
              <a:rPr lang="en-US" sz="2400" b="1" dirty="0">
                <a:latin typeface="Times New Roman" panose="02020603050405020304" pitchFamily="18" charset="0"/>
                <a:cs typeface="Times New Roman" panose="02020603050405020304" pitchFamily="18" charset="0"/>
              </a:rPr>
              <a:t> is the </a:t>
            </a:r>
            <a:r>
              <a:rPr lang="en-US" sz="2400" b="1" dirty="0" smtClean="0">
                <a:latin typeface="Times New Roman" panose="02020603050405020304" pitchFamily="18" charset="0"/>
                <a:cs typeface="Times New Roman" panose="02020603050405020304" pitchFamily="18" charset="0"/>
              </a:rPr>
              <a:t>watt (W), </a:t>
            </a:r>
            <a:r>
              <a:rPr lang="en-US" sz="2400" b="1" dirty="0">
                <a:latin typeface="Times New Roman" panose="02020603050405020304" pitchFamily="18" charset="0"/>
                <a:cs typeface="Times New Roman" panose="02020603050405020304" pitchFamily="18" charset="0"/>
              </a:rPr>
              <a:t>one joule per second. </a:t>
            </a:r>
            <a:endParaRPr lang="en-US" sz="2400" b="1" dirty="0" smtClean="0">
              <a:latin typeface="Times New Roman" panose="02020603050405020304" pitchFamily="18" charset="0"/>
              <a:cs typeface="Times New Roman" panose="02020603050405020304" pitchFamily="18" charset="0"/>
            </a:endParaRPr>
          </a:p>
          <a:p>
            <a:pPr algn="just">
              <a:lnSpc>
                <a:spcPct val="130000"/>
              </a:lnSpc>
              <a:spcBef>
                <a:spcPts val="0"/>
              </a:spcBef>
              <a:spcAft>
                <a:spcPts val="600"/>
              </a:spcAft>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a:p>
            <a:pPr algn="just">
              <a:lnSpc>
                <a:spcPct val="130000"/>
              </a:lnSpc>
              <a:spcBef>
                <a:spcPts val="0"/>
              </a:spcBef>
              <a:spcAft>
                <a:spcPts val="600"/>
              </a:spcAft>
              <a:buClr>
                <a:srgbClr val="C00000"/>
              </a:buClr>
              <a:buFont typeface="Wingdings" pitchFamily="2" charset="2"/>
              <a:buChar char="Ø"/>
            </a:pPr>
            <a:endParaRPr lang="en-US" sz="2800" b="1" dirty="0" smtClean="0">
              <a:latin typeface="Times New Roman" panose="02020603050405020304" pitchFamily="18" charset="0"/>
              <a:cs typeface="Times New Roman" panose="02020603050405020304" pitchFamily="18" charset="0"/>
            </a:endParaRPr>
          </a:p>
        </p:txBody>
      </p:sp>
      <p:graphicFrame>
        <p:nvGraphicFramePr>
          <p:cNvPr id="6" name="Object 2"/>
          <p:cNvGraphicFramePr>
            <a:graphicFrameLocks noChangeAspect="1"/>
          </p:cNvGraphicFramePr>
          <p:nvPr>
            <p:extLst>
              <p:ext uri="{D42A27DB-BD31-4B8C-83A1-F6EECF244321}">
                <p14:modId xmlns="" xmlns:p14="http://schemas.microsoft.com/office/powerpoint/2010/main" val="373325230"/>
              </p:ext>
            </p:extLst>
          </p:nvPr>
        </p:nvGraphicFramePr>
        <p:xfrm>
          <a:off x="2590800" y="4953000"/>
          <a:ext cx="4114800" cy="1042988"/>
        </p:xfrm>
        <a:graphic>
          <a:graphicData uri="http://schemas.openxmlformats.org/presentationml/2006/ole">
            <p:oleObj spid="_x0000_s220162" name="Equation" r:id="rId3" imgW="1612900" imgH="393700" progId="Equation.3">
              <p:embed/>
            </p:oleObj>
          </a:graphicData>
        </a:graphic>
      </p:graphicFrame>
    </p:spTree>
    <p:extLst>
      <p:ext uri="{BB962C8B-B14F-4D97-AF65-F5344CB8AC3E}">
        <p14:creationId xmlns="" xmlns:p14="http://schemas.microsoft.com/office/powerpoint/2010/main" val="24326106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0"/>
            <a:ext cx="7772400" cy="5975351"/>
          </a:xfrm>
        </p:spPr>
        <p:txBody>
          <a:bodyPr>
            <a:normAutofit/>
          </a:bodyPr>
          <a:lstStyle/>
          <a:p>
            <a:pPr>
              <a:lnSpc>
                <a:spcPct val="130000"/>
              </a:lnSpc>
              <a:spcBef>
                <a:spcPts val="0"/>
              </a:spcBef>
              <a:buClr>
                <a:srgbClr val="C00000"/>
              </a:buClr>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2. </a:t>
            </a:r>
            <a:r>
              <a:rPr lang="en-US" sz="2800" b="1" dirty="0" smtClean="0">
                <a:solidFill>
                  <a:srgbClr val="000066"/>
                </a:solidFill>
                <a:latin typeface="Times New Roman" panose="02020603050405020304" pitchFamily="18" charset="0"/>
                <a:cs typeface="Times New Roman" panose="02020603050405020304" pitchFamily="18" charset="0"/>
              </a:rPr>
              <a:t>Self </a:t>
            </a:r>
            <a:r>
              <a:rPr lang="en-US" sz="2800" b="1" dirty="0">
                <a:solidFill>
                  <a:srgbClr val="000066"/>
                </a:solidFill>
                <a:latin typeface="Times New Roman" panose="02020603050405020304" pitchFamily="18" charset="0"/>
                <a:cs typeface="Times New Roman" panose="02020603050405020304" pitchFamily="18" charset="0"/>
              </a:rPr>
              <a:t>excited DC </a:t>
            </a:r>
            <a:r>
              <a:rPr lang="en-US" sz="2800" b="1" dirty="0" smtClean="0">
                <a:solidFill>
                  <a:srgbClr val="000066"/>
                </a:solidFill>
                <a:latin typeface="Times New Roman" panose="02020603050405020304" pitchFamily="18" charset="0"/>
                <a:cs typeface="Times New Roman" panose="02020603050405020304" pitchFamily="18" charset="0"/>
              </a:rPr>
              <a:t>generator: </a:t>
            </a:r>
            <a:endParaRPr lang="en-US" sz="28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80</a:t>
            </a:fld>
            <a:endParaRPr lang="en-US" dirty="0"/>
          </a:p>
        </p:txBody>
      </p:sp>
      <p:sp>
        <p:nvSpPr>
          <p:cNvPr id="8" name="Rectangle 7"/>
          <p:cNvSpPr/>
          <p:nvPr/>
        </p:nvSpPr>
        <p:spPr>
          <a:xfrm>
            <a:off x="533400" y="1066800"/>
            <a:ext cx="8001000" cy="5111399"/>
          </a:xfrm>
          <a:prstGeom prst="rect">
            <a:avLst/>
          </a:prstGeom>
        </p:spPr>
        <p:txBody>
          <a:bodyPr wrap="square">
            <a:spAutoFit/>
          </a:bodyPr>
          <a:lstStyle/>
          <a:p>
            <a:pPr algn="just">
              <a:lnSpc>
                <a:spcPct val="114000"/>
              </a:lnSpc>
              <a:buClr>
                <a:srgbClr val="C00000"/>
              </a:buClr>
              <a:buFont typeface="Wingdings" pitchFamily="2" charset="2"/>
              <a:buChar char="Ø"/>
            </a:pPr>
            <a:r>
              <a:rPr lang="en-US" sz="2400" b="1" dirty="0" smtClean="0">
                <a:latin typeface="Times New Roman" pitchFamily="18" charset="0"/>
                <a:cs typeface="Times New Roman" pitchFamily="18" charset="0"/>
              </a:rPr>
              <a:t>A DC generator whose field winding is excited by the current supplied by the generator itself is called a self-excited DC generator.</a:t>
            </a:r>
          </a:p>
          <a:p>
            <a:pPr algn="just">
              <a:lnSpc>
                <a:spcPct val="114000"/>
              </a:lnSpc>
              <a:buClr>
                <a:srgbClr val="C00000"/>
              </a:buClr>
              <a:buFont typeface="Wingdings" pitchFamily="2" charset="2"/>
              <a:buChar char="Ø"/>
            </a:pPr>
            <a:r>
              <a:rPr lang="en-US" sz="2400" b="1" dirty="0" smtClean="0">
                <a:latin typeface="Times New Roman" pitchFamily="18" charset="0"/>
                <a:cs typeface="Times New Roman" pitchFamily="18" charset="0"/>
              </a:rPr>
              <a:t>In a self-excited DC generator, the field coils may be connected in parallel with the armature, in series with the armature or partly in series and partly in parallel with the armature winding.</a:t>
            </a:r>
          </a:p>
          <a:p>
            <a:pPr algn="just">
              <a:lnSpc>
                <a:spcPct val="114000"/>
              </a:lnSpc>
              <a:buClr>
                <a:srgbClr val="C00000"/>
              </a:buClr>
              <a:buFont typeface="Wingdings" pitchFamily="2" charset="2"/>
              <a:buChar char="Ø"/>
            </a:pPr>
            <a:r>
              <a:rPr lang="en-US" sz="2400" b="1" dirty="0" smtClean="0">
                <a:latin typeface="Times New Roman" pitchFamily="18" charset="0"/>
                <a:cs typeface="Times New Roman" pitchFamily="18" charset="0"/>
              </a:rPr>
              <a:t>Accordingly, the self-excited generators may be classified as</a:t>
            </a:r>
          </a:p>
          <a:p>
            <a:pPr algn="just">
              <a:lnSpc>
                <a:spcPct val="114000"/>
              </a:lnSpc>
            </a:pP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Shunt wound generators</a:t>
            </a:r>
          </a:p>
          <a:p>
            <a:pPr algn="just">
              <a:lnSpc>
                <a:spcPct val="114000"/>
              </a:lnSpc>
            </a:pPr>
            <a:r>
              <a:rPr lang="en-US" sz="2400" b="1" dirty="0" smtClean="0">
                <a:latin typeface="Times New Roman" pitchFamily="18" charset="0"/>
                <a:cs typeface="Times New Roman" pitchFamily="18" charset="0"/>
              </a:rPr>
              <a:t>(ii) Series wound generators</a:t>
            </a:r>
          </a:p>
          <a:p>
            <a:pPr algn="just">
              <a:lnSpc>
                <a:spcPct val="114000"/>
              </a:lnSpc>
            </a:pPr>
            <a:r>
              <a:rPr lang="en-US" sz="2400" b="1" dirty="0" smtClean="0">
                <a:latin typeface="Times New Roman" pitchFamily="18" charset="0"/>
                <a:cs typeface="Times New Roman" pitchFamily="18" charset="0"/>
              </a:rPr>
              <a:t>(iii) Compound wound generators.</a:t>
            </a:r>
          </a:p>
        </p:txBody>
      </p:sp>
    </p:spTree>
    <p:extLst>
      <p:ext uri="{BB962C8B-B14F-4D97-AF65-F5344CB8AC3E}">
        <p14:creationId xmlns="" xmlns:p14="http://schemas.microsoft.com/office/powerpoint/2010/main" val="16005932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601" y="457200"/>
            <a:ext cx="8480200" cy="5746751"/>
          </a:xfrm>
        </p:spPr>
        <p:txBody>
          <a:bodyPr>
            <a:normAutofit/>
          </a:bodyPr>
          <a:lstStyle/>
          <a:p>
            <a:pPr algn="just">
              <a:lnSpc>
                <a:spcPct val="114000"/>
              </a:lnSpc>
              <a:spcBef>
                <a:spcPts val="0"/>
              </a:spcBef>
              <a:buClr>
                <a:srgbClr val="C00000"/>
              </a:buClr>
              <a:buFont typeface="Wingdings" panose="05000000000000000000" pitchFamily="2" charset="2"/>
              <a:buChar char="Ø"/>
            </a:pPr>
            <a:r>
              <a:rPr lang="en-US" sz="2800" b="1" dirty="0" smtClean="0">
                <a:solidFill>
                  <a:srgbClr val="000066"/>
                </a:solidFill>
                <a:latin typeface="Times New Roman" panose="02020603050405020304" pitchFamily="18" charset="0"/>
                <a:cs typeface="Times New Roman" panose="02020603050405020304" pitchFamily="18" charset="0"/>
              </a:rPr>
              <a:t>i. Shunt Generator: </a:t>
            </a:r>
            <a:r>
              <a:rPr lang="en-US" sz="2200" b="1" dirty="0" smtClean="0">
                <a:latin typeface="Times New Roman" pitchFamily="18" charset="0"/>
                <a:cs typeface="Times New Roman" pitchFamily="18" charset="0"/>
              </a:rPr>
              <a:t>In a shunt wound generator, the field winding is connected across the armature winding forming a parallel or shunt circuit. </a:t>
            </a:r>
          </a:p>
          <a:p>
            <a:pPr algn="just">
              <a:lnSpc>
                <a:spcPct val="114000"/>
              </a:lnSpc>
              <a:spcBef>
                <a:spcPts val="0"/>
              </a:spcBef>
              <a:buClr>
                <a:srgbClr val="C00000"/>
              </a:buClr>
              <a:buFont typeface="Wingdings" panose="05000000000000000000" pitchFamily="2" charset="2"/>
              <a:buChar char="Ø"/>
            </a:pPr>
            <a:r>
              <a:rPr lang="en-US" sz="2200" b="1" dirty="0" smtClean="0">
                <a:latin typeface="Times New Roman" pitchFamily="18" charset="0"/>
                <a:cs typeface="Times New Roman" pitchFamily="18" charset="0"/>
              </a:rPr>
              <a:t>Therefore, full terminal voltage is applied across the field winding. A very small current </a:t>
            </a:r>
            <a:r>
              <a:rPr lang="en-US" sz="2200" b="1" dirty="0" err="1" smtClean="0">
                <a:latin typeface="Times New Roman" panose="02020603050405020304" pitchFamily="18" charset="0"/>
                <a:cs typeface="Times New Roman" panose="02020603050405020304" pitchFamily="18" charset="0"/>
              </a:rPr>
              <a:t>I</a:t>
            </a:r>
            <a:r>
              <a:rPr lang="en-US" sz="2200" b="1" baseline="-25000" dirty="0" err="1" smtClean="0">
                <a:latin typeface="Times New Roman" panose="02020603050405020304" pitchFamily="18" charset="0"/>
                <a:cs typeface="Times New Roman" panose="02020603050405020304" pitchFamily="18" charset="0"/>
              </a:rPr>
              <a:t>sh</a:t>
            </a:r>
            <a:r>
              <a:rPr lang="en-US" sz="2200" b="1" dirty="0" smtClean="0">
                <a:latin typeface="Times New Roman" panose="02020603050405020304" pitchFamily="18" charset="0"/>
                <a:cs typeface="Times New Roman" panose="02020603050405020304" pitchFamily="18" charset="0"/>
              </a:rPr>
              <a:t> flows through it because this winding has many turns of fine wire having very high resistance </a:t>
            </a:r>
            <a:r>
              <a:rPr lang="en-US" sz="2200" b="1" dirty="0" err="1" smtClean="0">
                <a:latin typeface="Times New Roman" panose="02020603050405020304" pitchFamily="18" charset="0"/>
                <a:cs typeface="Times New Roman" panose="02020603050405020304" pitchFamily="18" charset="0"/>
              </a:rPr>
              <a:t>R</a:t>
            </a:r>
            <a:r>
              <a:rPr lang="en-US" sz="2200" b="1" baseline="-25000" dirty="0" err="1" smtClean="0">
                <a:latin typeface="Times New Roman" panose="02020603050405020304" pitchFamily="18" charset="0"/>
                <a:cs typeface="Times New Roman" panose="02020603050405020304" pitchFamily="18" charset="0"/>
              </a:rPr>
              <a:t>sh</a:t>
            </a:r>
            <a:r>
              <a:rPr lang="en-US" sz="2200" b="1" dirty="0" smtClean="0">
                <a:latin typeface="Times New Roman" pitchFamily="18" charset="0"/>
                <a:cs typeface="Times New Roman" pitchFamily="18" charset="0"/>
              </a:rPr>
              <a:t> (of the order of 100 ohm). Its conventional diagram is shown in Fig. 2.</a:t>
            </a: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81</a:t>
            </a:fld>
            <a:endParaRPr lang="en-US" dirty="0"/>
          </a:p>
        </p:txBody>
      </p:sp>
      <p:sp>
        <p:nvSpPr>
          <p:cNvPr id="8" name="Rectangle 7"/>
          <p:cNvSpPr/>
          <p:nvPr/>
        </p:nvSpPr>
        <p:spPr>
          <a:xfrm>
            <a:off x="5105400" y="4406022"/>
            <a:ext cx="3810000" cy="1309397"/>
          </a:xfrm>
          <a:prstGeom prst="rect">
            <a:avLst/>
          </a:prstGeom>
        </p:spPr>
        <p:txBody>
          <a:bodyPr wrap="square">
            <a:spAutoFit/>
          </a:bodyPr>
          <a:lstStyle/>
          <a:p>
            <a:pPr>
              <a:lnSpc>
                <a:spcPct val="120000"/>
              </a:lnSpc>
              <a:spcBef>
                <a:spcPts val="0"/>
              </a:spcBef>
              <a:buClr>
                <a:srgbClr val="C00000"/>
              </a:buClr>
            </a:pPr>
            <a:r>
              <a:rPr lang="en-US" sz="2200" b="1" dirty="0" err="1" smtClean="0">
                <a:latin typeface="Times New Roman" panose="02020603050405020304" pitchFamily="18" charset="0"/>
                <a:cs typeface="Times New Roman" panose="02020603050405020304" pitchFamily="18" charset="0"/>
              </a:rPr>
              <a:t>I</a:t>
            </a:r>
            <a:r>
              <a:rPr lang="en-US" sz="2200" b="1" baseline="-25000" dirty="0" err="1" smtClean="0">
                <a:latin typeface="Times New Roman" panose="02020603050405020304" pitchFamily="18" charset="0"/>
                <a:cs typeface="Times New Roman" panose="02020603050405020304" pitchFamily="18" charset="0"/>
              </a:rPr>
              <a:t>sh</a:t>
            </a:r>
            <a:r>
              <a:rPr lang="en-US" sz="2200" b="1" dirty="0">
                <a:latin typeface="Times New Roman" panose="02020603050405020304" pitchFamily="18" charset="0"/>
                <a:cs typeface="Times New Roman" panose="02020603050405020304" pitchFamily="18" charset="0"/>
              </a:rPr>
              <a:t> = </a:t>
            </a:r>
            <a:r>
              <a:rPr lang="en-US" sz="2200" b="1" dirty="0" smtClean="0">
                <a:latin typeface="Times New Roman" panose="02020603050405020304" pitchFamily="18" charset="0"/>
                <a:cs typeface="Times New Roman" panose="02020603050405020304" pitchFamily="18" charset="0"/>
              </a:rPr>
              <a:t>shunt field current </a:t>
            </a:r>
          </a:p>
          <a:p>
            <a:pPr>
              <a:lnSpc>
                <a:spcPct val="120000"/>
              </a:lnSpc>
              <a:spcBef>
                <a:spcPts val="0"/>
              </a:spcBef>
              <a:buClr>
                <a:srgbClr val="C00000"/>
              </a:buClr>
            </a:pPr>
            <a:r>
              <a:rPr lang="en-US" sz="2200" b="1" dirty="0" err="1" smtClean="0">
                <a:latin typeface="Times New Roman" panose="02020603050405020304" pitchFamily="18" charset="0"/>
                <a:cs typeface="Times New Roman" panose="02020603050405020304" pitchFamily="18" charset="0"/>
              </a:rPr>
              <a:t>R</a:t>
            </a:r>
            <a:r>
              <a:rPr lang="en-US" sz="2200" b="1" baseline="-25000" dirty="0" err="1" smtClean="0">
                <a:latin typeface="Times New Roman" panose="02020603050405020304" pitchFamily="18" charset="0"/>
                <a:cs typeface="Times New Roman" panose="02020603050405020304" pitchFamily="18" charset="0"/>
              </a:rPr>
              <a:t>sh</a:t>
            </a:r>
            <a:r>
              <a:rPr lang="en-US" sz="2200" b="1" dirty="0">
                <a:latin typeface="Times New Roman" panose="02020603050405020304" pitchFamily="18" charset="0"/>
                <a:cs typeface="Times New Roman" panose="02020603050405020304" pitchFamily="18" charset="0"/>
              </a:rPr>
              <a:t> = </a:t>
            </a:r>
            <a:r>
              <a:rPr lang="en-US" sz="2200" b="1" dirty="0" smtClean="0">
                <a:latin typeface="Times New Roman" panose="02020603050405020304" pitchFamily="18" charset="0"/>
                <a:cs typeface="Times New Roman" panose="02020603050405020304" pitchFamily="18" charset="0"/>
              </a:rPr>
              <a:t>Shunt field resistance</a:t>
            </a: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pic>
        <p:nvPicPr>
          <p:cNvPr id="266241" name="Picture 1"/>
          <p:cNvPicPr>
            <a:picLocks noChangeAspect="1" noChangeArrowheads="1"/>
          </p:cNvPicPr>
          <p:nvPr/>
        </p:nvPicPr>
        <p:blipFill>
          <a:blip r:embed="rId2"/>
          <a:srcRect/>
          <a:stretch>
            <a:fillRect/>
          </a:stretch>
        </p:blipFill>
        <p:spPr bwMode="auto">
          <a:xfrm>
            <a:off x="609600" y="3352800"/>
            <a:ext cx="3657600" cy="2438400"/>
          </a:xfrm>
          <a:prstGeom prst="rect">
            <a:avLst/>
          </a:prstGeom>
          <a:noFill/>
          <a:ln w="9525">
            <a:noFill/>
            <a:miter lim="800000"/>
            <a:headEnd/>
            <a:tailEnd/>
          </a:ln>
          <a:effectLst/>
        </p:spPr>
      </p:pic>
      <p:sp>
        <p:nvSpPr>
          <p:cNvPr id="7" name="Rectangle 6"/>
          <p:cNvSpPr/>
          <p:nvPr/>
        </p:nvSpPr>
        <p:spPr>
          <a:xfrm>
            <a:off x="457200" y="5791200"/>
            <a:ext cx="6705600" cy="400110"/>
          </a:xfrm>
          <a:prstGeom prst="rect">
            <a:avLst/>
          </a:prstGeom>
        </p:spPr>
        <p:txBody>
          <a:bodyPr wrap="square">
            <a:spAutoFit/>
          </a:bodyPr>
          <a:lstStyle/>
          <a:p>
            <a:r>
              <a:rPr lang="en-US" sz="2000" b="1" dirty="0" smtClean="0">
                <a:latin typeface="Times New Roman" pitchFamily="18" charset="0"/>
                <a:cs typeface="Times New Roman" pitchFamily="18" charset="0"/>
              </a:rPr>
              <a:t>Fig. 2 Circuit diagram for DC shunt generator</a:t>
            </a:r>
            <a:endParaRPr lang="en-US" sz="20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29458963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82</a:t>
            </a:fld>
            <a:endParaRPr lang="en-US"/>
          </a:p>
        </p:txBody>
      </p:sp>
      <p:sp>
        <p:nvSpPr>
          <p:cNvPr id="5" name="Content Placeholder 4"/>
          <p:cNvSpPr>
            <a:spLocks noGrp="1"/>
          </p:cNvSpPr>
          <p:nvPr>
            <p:ph idx="1"/>
          </p:nvPr>
        </p:nvSpPr>
        <p:spPr>
          <a:xfrm>
            <a:off x="304800" y="304800"/>
            <a:ext cx="8458200" cy="6393545"/>
          </a:xfrm>
          <a:prstGeom prst="rect">
            <a:avLst/>
          </a:prstGeom>
        </p:spPr>
        <p:txBody>
          <a:bodyPr wrap="square">
            <a:spAutoFit/>
          </a:bodyPr>
          <a:lstStyle/>
          <a:p>
            <a:pPr marL="342900" indent="-342900">
              <a:lnSpc>
                <a:spcPct val="150000"/>
              </a:lnSpc>
              <a:spcBef>
                <a:spcPts val="0"/>
              </a:spcBef>
              <a:buClr>
                <a:srgbClr val="C00000"/>
              </a:buCl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W</a:t>
            </a:r>
            <a:r>
              <a:rPr lang="en-US" sz="2000" b="1" dirty="0" smtClean="0">
                <a:latin typeface="Times New Roman" panose="02020603050405020304" pitchFamily="18" charset="0"/>
                <a:cs typeface="Times New Roman" panose="02020603050405020304" pitchFamily="18" charset="0"/>
              </a:rPr>
              <a:t>here</a:t>
            </a:r>
            <a:r>
              <a:rPr lang="en-US" sz="2000" b="1" i="0" dirty="0" smtClean="0">
                <a:effectLst/>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r>
              <a:rPr lang="en-US" sz="2000" b="1" i="0" dirty="0" smtClean="0">
                <a:effectLst/>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sh</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I</a:t>
            </a:r>
            <a:r>
              <a:rPr lang="en-US" sz="2000" b="1" baseline="-25000" dirty="0" smtClean="0">
                <a:latin typeface="Times New Roman" panose="02020603050405020304" pitchFamily="18" charset="0"/>
                <a:cs typeface="Times New Roman" panose="02020603050405020304" pitchFamily="18" charset="0"/>
              </a:rPr>
              <a:t>L</a:t>
            </a:r>
            <a:r>
              <a:rPr lang="en-US" sz="2000" b="1" dirty="0" smtClean="0">
                <a:latin typeface="Times New Roman" panose="02020603050405020304" pitchFamily="18" charset="0"/>
                <a:cs typeface="Times New Roman" panose="02020603050405020304" pitchFamily="18" charset="0"/>
              </a:rPr>
              <a:t> , Shunt </a:t>
            </a:r>
            <a:r>
              <a:rPr lang="en-US" sz="2000" b="1" dirty="0">
                <a:latin typeface="Times New Roman" panose="02020603050405020304" pitchFamily="18" charset="0"/>
                <a:cs typeface="Times New Roman" panose="02020603050405020304" pitchFamily="18" charset="0"/>
              </a:rPr>
              <a:t>field current is equal </a:t>
            </a:r>
            <a:r>
              <a:rPr lang="en-US" sz="2000" b="1" dirty="0" smtClean="0">
                <a:latin typeface="Times New Roman" panose="02020603050405020304" pitchFamily="18" charset="0"/>
                <a:cs typeface="Times New Roman" panose="02020603050405020304" pitchFamily="18" charset="0"/>
              </a:rPr>
              <a:t>to </a:t>
            </a:r>
          </a:p>
          <a:p>
            <a:pPr marL="342900" indent="-342900">
              <a:lnSpc>
                <a:spcPct val="150000"/>
              </a:lnSpc>
              <a:spcBef>
                <a:spcPts val="0"/>
              </a:spcBef>
              <a:buClr>
                <a:srgbClr val="C00000"/>
              </a:buCl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 </a:t>
            </a:r>
            <a:r>
              <a:rPr lang="en-US" sz="2000" b="1" i="0" dirty="0" smtClean="0">
                <a:effectLst/>
                <a:latin typeface="Times New Roman" panose="02020603050405020304" pitchFamily="18" charset="0"/>
                <a:cs typeface="Times New Roman" panose="02020603050405020304" pitchFamily="18" charset="0"/>
              </a:rPr>
              <a:t>The voltage across the load (V)= </a:t>
            </a:r>
            <a:r>
              <a:rPr lang="en-US" sz="2000" b="1" dirty="0" err="1">
                <a:latin typeface="Times New Roman" panose="02020603050405020304" pitchFamily="18" charset="0"/>
                <a:cs typeface="Times New Roman" panose="02020603050405020304" pitchFamily="18" charset="0"/>
              </a:rPr>
              <a:t>E</a:t>
            </a:r>
            <a:r>
              <a:rPr lang="en-US" sz="2000" b="1" baseline="-25000" dirty="0" err="1">
                <a:latin typeface="Times New Roman" panose="02020603050405020304" pitchFamily="18" charset="0"/>
                <a:cs typeface="Times New Roman" panose="02020603050405020304" pitchFamily="18" charset="0"/>
              </a:rPr>
              <a:t>g</a:t>
            </a:r>
            <a:r>
              <a:rPr lang="en-US" sz="2000" b="1" baseline="-25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a:t>
            </a:r>
            <a:r>
              <a:rPr lang="en-US" sz="2000" b="1" i="0" dirty="0" smtClean="0">
                <a:effectLst/>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r>
              <a:rPr lang="en-US" sz="2000" b="1" i="0" dirty="0" err="1" smtClean="0">
                <a:effectLst/>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R</a:t>
            </a:r>
            <a:r>
              <a:rPr lang="en-US" sz="2000" b="1" baseline="-25000" dirty="0" err="1" smtClean="0">
                <a:latin typeface="Times New Roman" panose="02020603050405020304" pitchFamily="18" charset="0"/>
                <a:cs typeface="Times New Roman" panose="02020603050405020304" pitchFamily="18" charset="0"/>
              </a:rPr>
              <a:t>a</a:t>
            </a:r>
            <a:r>
              <a:rPr lang="en-US" sz="2000" b="1" dirty="0" smtClean="0">
                <a:latin typeface="Times New Roman" panose="02020603050405020304" pitchFamily="18" charset="0"/>
                <a:cs typeface="Times New Roman" panose="02020603050405020304" pitchFamily="18" charset="0"/>
              </a:rPr>
              <a:t>  </a:t>
            </a:r>
          </a:p>
          <a:p>
            <a:pPr marL="342900" indent="-342900">
              <a:lnSpc>
                <a:spcPct val="150000"/>
              </a:lnSpc>
              <a:spcBef>
                <a:spcPts val="0"/>
              </a:spcBef>
              <a:buClr>
                <a:srgbClr val="C00000"/>
              </a:buCl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The power generated  (P</a:t>
            </a:r>
            <a:r>
              <a:rPr lang="en-US" sz="2000" b="1" baseline="-25000" dirty="0" smtClean="0">
                <a:latin typeface="Times New Roman" panose="02020603050405020304" pitchFamily="18" charset="0"/>
                <a:cs typeface="Times New Roman" panose="02020603050405020304" pitchFamily="18" charset="0"/>
              </a:rPr>
              <a:t>g</a:t>
            </a:r>
            <a:r>
              <a:rPr lang="en-US" sz="2000" b="1" dirty="0" smtClean="0">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E</a:t>
            </a:r>
            <a:r>
              <a:rPr lang="en-US" sz="2000" b="1" baseline="-25000" dirty="0" err="1" smtClean="0">
                <a:latin typeface="Times New Roman" panose="02020603050405020304" pitchFamily="18" charset="0"/>
                <a:cs typeface="Times New Roman" panose="02020603050405020304" pitchFamily="18" charset="0"/>
              </a:rPr>
              <a:t>g</a:t>
            </a: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baseline="-25000" dirty="0" err="1" smtClean="0">
                <a:latin typeface="Times New Roman" panose="02020603050405020304" pitchFamily="18" charset="0"/>
                <a:cs typeface="Times New Roman" panose="02020603050405020304" pitchFamily="18" charset="0"/>
              </a:rPr>
              <a:t>a</a:t>
            </a:r>
            <a:r>
              <a:rPr lang="en-US" sz="2000" b="1" baseline="-25000" dirty="0" smtClean="0">
                <a:latin typeface="Times New Roman" panose="02020603050405020304" pitchFamily="18" charset="0"/>
                <a:cs typeface="Times New Roman" panose="02020603050405020304" pitchFamily="18" charset="0"/>
              </a:rPr>
              <a:t>   </a:t>
            </a:r>
          </a:p>
          <a:p>
            <a:pPr marL="342900" indent="-342900">
              <a:lnSpc>
                <a:spcPct val="150000"/>
              </a:lnSpc>
              <a:spcBef>
                <a:spcPts val="0"/>
              </a:spcBef>
              <a:buClr>
                <a:srgbClr val="C00000"/>
              </a:buCl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The power delivered to external </a:t>
            </a:r>
            <a:r>
              <a:rPr lang="en-US" sz="2000" b="1" dirty="0">
                <a:latin typeface="Times New Roman" panose="02020603050405020304" pitchFamily="18" charset="0"/>
                <a:cs typeface="Times New Roman" panose="02020603050405020304" pitchFamily="18" charset="0"/>
              </a:rPr>
              <a:t>load </a:t>
            </a:r>
            <a:r>
              <a:rPr lang="en-US" sz="2000" b="1" dirty="0" smtClean="0">
                <a:latin typeface="Times New Roman" panose="02020603050405020304" pitchFamily="18" charset="0"/>
                <a:cs typeface="Times New Roman" panose="02020603050405020304" pitchFamily="18" charset="0"/>
              </a:rPr>
              <a:t>(P</a:t>
            </a:r>
            <a:r>
              <a:rPr lang="en-US" sz="2000" b="1" baseline="-25000" dirty="0">
                <a:latin typeface="Times New Roman" panose="02020603050405020304" pitchFamily="18" charset="0"/>
                <a:cs typeface="Times New Roman" panose="02020603050405020304" pitchFamily="18" charset="0"/>
              </a:rPr>
              <a:t>L</a:t>
            </a:r>
            <a:r>
              <a:rPr lang="en-US" sz="2000" b="1" dirty="0" smtClean="0">
                <a:latin typeface="Times New Roman" panose="02020603050405020304" pitchFamily="18" charset="0"/>
                <a:cs typeface="Times New Roman" panose="02020603050405020304" pitchFamily="18" charset="0"/>
              </a:rPr>
              <a:t>)=V.</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I</a:t>
            </a:r>
            <a:r>
              <a:rPr lang="en-US" sz="2000" b="1" baseline="-25000" dirty="0">
                <a:latin typeface="Times New Roman" panose="02020603050405020304" pitchFamily="18" charset="0"/>
                <a:cs typeface="Times New Roman" panose="02020603050405020304" pitchFamily="18" charset="0"/>
              </a:rPr>
              <a:t>L</a:t>
            </a:r>
            <a:r>
              <a:rPr lang="en-US" sz="2000" b="1" baseline="-25000" dirty="0" smtClean="0">
                <a:latin typeface="Times New Roman" panose="02020603050405020304" pitchFamily="18" charset="0"/>
                <a:cs typeface="Times New Roman" panose="02020603050405020304" pitchFamily="18" charset="0"/>
              </a:rPr>
              <a:t> </a:t>
            </a:r>
          </a:p>
          <a:p>
            <a:pPr marL="342900" indent="-342900">
              <a:lnSpc>
                <a:spcPct val="50000"/>
              </a:lnSpc>
              <a:spcBef>
                <a:spcPts val="0"/>
              </a:spcBef>
              <a:buClr>
                <a:srgbClr val="C00000"/>
              </a:buClr>
              <a:buFont typeface="Wingdings" panose="05000000000000000000" pitchFamily="2" charset="2"/>
              <a:buChar char="Ø"/>
            </a:pPr>
            <a:endParaRPr lang="en-US" sz="2000" b="1" baseline="-25000" dirty="0" smtClean="0">
              <a:latin typeface="Times New Roman" panose="02020603050405020304" pitchFamily="18" charset="0"/>
              <a:cs typeface="Times New Roman" panose="02020603050405020304" pitchFamily="18" charset="0"/>
            </a:endParaRPr>
          </a:p>
          <a:p>
            <a:pPr marL="342900" indent="-342900" algn="just">
              <a:lnSpc>
                <a:spcPct val="120000"/>
              </a:lnSpc>
              <a:spcBef>
                <a:spcPts val="0"/>
              </a:spcBef>
              <a:buClr>
                <a:srgbClr val="C00000"/>
              </a:buClr>
              <a:buFont typeface="Wingdings" panose="05000000000000000000" pitchFamily="2" charset="2"/>
              <a:buChar char="Ø"/>
            </a:pPr>
            <a:r>
              <a:rPr lang="en-US" sz="2200" b="1" dirty="0" smtClean="0">
                <a:solidFill>
                  <a:srgbClr val="C00000"/>
                </a:solidFill>
                <a:latin typeface="Times New Roman" panose="02020603050405020304" pitchFamily="18" charset="0"/>
                <a:cs typeface="Times New Roman" panose="02020603050405020304" pitchFamily="18" charset="0"/>
              </a:rPr>
              <a:t>Problem 21: </a:t>
            </a:r>
            <a:r>
              <a:rPr lang="en-US" sz="2000" b="1" dirty="0" smtClean="0">
                <a:solidFill>
                  <a:srgbClr val="000066"/>
                </a:solidFill>
                <a:latin typeface="Times New Roman" panose="02020603050405020304" pitchFamily="18" charset="0"/>
                <a:cs typeface="Times New Roman" panose="02020603050405020304" pitchFamily="18" charset="0"/>
              </a:rPr>
              <a:t>A shunt generator delivers 150 A at 224V and the resistance of the shunt field and armature are 87 ohm and 1.3 ohm respectively. Calculate shunt field and armature current, generator </a:t>
            </a:r>
            <a:r>
              <a:rPr lang="en-US" sz="2000" b="1" dirty="0" err="1" smtClean="0">
                <a:solidFill>
                  <a:srgbClr val="000066"/>
                </a:solidFill>
                <a:latin typeface="Times New Roman" panose="02020603050405020304" pitchFamily="18" charset="0"/>
                <a:cs typeface="Times New Roman" panose="02020603050405020304" pitchFamily="18" charset="0"/>
              </a:rPr>
              <a:t>emf</a:t>
            </a:r>
            <a:r>
              <a:rPr lang="en-US" sz="2000" b="1" dirty="0" smtClean="0">
                <a:solidFill>
                  <a:srgbClr val="000066"/>
                </a:solidFill>
                <a:latin typeface="Times New Roman" panose="02020603050405020304" pitchFamily="18" charset="0"/>
                <a:cs typeface="Times New Roman" panose="02020603050405020304" pitchFamily="18" charset="0"/>
              </a:rPr>
              <a:t>, power generated, power delivered and copper loses.</a:t>
            </a:r>
          </a:p>
          <a:p>
            <a:pPr marL="342900" indent="-342900" algn="just">
              <a:lnSpc>
                <a:spcPct val="50000"/>
              </a:lnSpc>
              <a:spcBef>
                <a:spcPts val="0"/>
              </a:spcBef>
              <a:buClr>
                <a:srgbClr val="C00000"/>
              </a:buClr>
              <a:buFont typeface="Wingdings" panose="05000000000000000000" pitchFamily="2" charset="2"/>
              <a:buChar char="Ø"/>
            </a:pPr>
            <a:endParaRPr lang="en-US" sz="2000" b="1" dirty="0" smtClean="0">
              <a:solidFill>
                <a:srgbClr val="000066"/>
              </a:solidFill>
              <a:latin typeface="Times New Roman" panose="02020603050405020304" pitchFamily="18" charset="0"/>
              <a:cs typeface="Times New Roman" panose="02020603050405020304" pitchFamily="18" charset="0"/>
            </a:endParaRPr>
          </a:p>
          <a:p>
            <a:pPr marL="342900" indent="-342900" algn="just">
              <a:lnSpc>
                <a:spcPct val="120000"/>
              </a:lnSpc>
              <a:spcBef>
                <a:spcPts val="0"/>
              </a:spcBef>
              <a:buClr>
                <a:srgbClr val="C00000"/>
              </a:buClr>
              <a:buFont typeface="Wingdings" panose="05000000000000000000" pitchFamily="2" charset="2"/>
              <a:buChar char="Ø"/>
            </a:pPr>
            <a:r>
              <a:rPr lang="en-US" sz="2200" b="1" dirty="0" smtClean="0">
                <a:solidFill>
                  <a:srgbClr val="C00000"/>
                </a:solidFill>
                <a:latin typeface="Times New Roman" panose="02020603050405020304" pitchFamily="18" charset="0"/>
                <a:cs typeface="Times New Roman" panose="02020603050405020304" pitchFamily="18" charset="0"/>
              </a:rPr>
              <a:t>Problem 22:</a:t>
            </a:r>
            <a:r>
              <a:rPr lang="en-US" sz="2000" b="1" dirty="0" smtClean="0">
                <a:solidFill>
                  <a:srgbClr val="000066"/>
                </a:solidFill>
                <a:latin typeface="Times New Roman" panose="02020603050405020304" pitchFamily="18" charset="0"/>
                <a:cs typeface="Times New Roman" panose="02020603050405020304" pitchFamily="18" charset="0"/>
              </a:rPr>
              <a:t> A 12-pole DC shunt generator has 50 slots on its armature with 12 conductors per slot with wave winding. The armature and field winding resistance is 0.5 ohm and 60 ohm respectively. The generator is supplying a resistive load of 15 ohm at terminal voltage of 300 V when running at a speed of 625 rpm. Find the armature current, the generated </a:t>
            </a:r>
            <a:r>
              <a:rPr lang="en-US" sz="2000" b="1" dirty="0" err="1" smtClean="0">
                <a:solidFill>
                  <a:srgbClr val="000066"/>
                </a:solidFill>
                <a:latin typeface="Times New Roman" pitchFamily="18" charset="0"/>
                <a:cs typeface="Times New Roman" pitchFamily="18" charset="0"/>
              </a:rPr>
              <a:t>emf</a:t>
            </a:r>
            <a:r>
              <a:rPr lang="en-US" sz="2000" b="1" dirty="0" smtClean="0">
                <a:solidFill>
                  <a:srgbClr val="000066"/>
                </a:solidFill>
                <a:latin typeface="Times New Roman" pitchFamily="18" charset="0"/>
                <a:cs typeface="Times New Roman" pitchFamily="18" charset="0"/>
              </a:rPr>
              <a:t> and the flux per pole.</a:t>
            </a:r>
            <a:endParaRPr lang="en-US" sz="2000" b="1" baseline="-25000" dirty="0" smtClean="0">
              <a:solidFill>
                <a:srgbClr val="000066"/>
              </a:solidFill>
              <a:latin typeface="Times New Roman" pitchFamily="18" charset="0"/>
              <a:cs typeface="Times New Roman" pitchFamily="18" charset="0"/>
            </a:endParaRPr>
          </a:p>
          <a:p>
            <a:pPr marL="342900" indent="-342900" algn="just">
              <a:lnSpc>
                <a:spcPct val="120000"/>
              </a:lnSpc>
              <a:spcBef>
                <a:spcPts val="0"/>
              </a:spcBef>
              <a:buClr>
                <a:srgbClr val="C00000"/>
              </a:buClr>
              <a:buFont typeface="Wingdings" panose="05000000000000000000" pitchFamily="2" charset="2"/>
              <a:buChar char="Ø"/>
            </a:pPr>
            <a:endParaRPr lang="en-US" sz="2000" b="1" baseline="-25000" dirty="0" smtClean="0">
              <a:latin typeface="Times New Roman" panose="02020603050405020304" pitchFamily="18" charset="0"/>
              <a:cs typeface="Times New Roman" panose="02020603050405020304" pitchFamily="18" charset="0"/>
            </a:endParaRPr>
          </a:p>
          <a:p>
            <a:pPr marL="342900" indent="-342900">
              <a:lnSpc>
                <a:spcPct val="5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2303993425"/>
              </p:ext>
            </p:extLst>
          </p:nvPr>
        </p:nvGraphicFramePr>
        <p:xfrm>
          <a:off x="6172200" y="304800"/>
          <a:ext cx="1143000" cy="660400"/>
        </p:xfrm>
        <a:graphic>
          <a:graphicData uri="http://schemas.openxmlformats.org/presentationml/2006/ole">
            <p:oleObj spid="_x0000_s245762" name="Equation" r:id="rId3" imgW="583947" imgH="431613" progId="Equation.3">
              <p:embed/>
            </p:oleObj>
          </a:graphicData>
        </a:graphic>
      </p:graphicFrame>
    </p:spTree>
    <p:extLst>
      <p:ext uri="{BB962C8B-B14F-4D97-AF65-F5344CB8AC3E}">
        <p14:creationId xmlns="" xmlns:p14="http://schemas.microsoft.com/office/powerpoint/2010/main" val="31384919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458200" cy="5899151"/>
          </a:xfrm>
        </p:spPr>
        <p:txBody>
          <a:bodyPr>
            <a:normAutofit/>
          </a:bodyPr>
          <a:lstStyle/>
          <a:p>
            <a:pPr algn="just">
              <a:lnSpc>
                <a:spcPct val="130000"/>
              </a:lnSpc>
              <a:spcBef>
                <a:spcPts val="0"/>
              </a:spcBef>
              <a:buClr>
                <a:srgbClr val="C00000"/>
              </a:buClr>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ii. </a:t>
            </a:r>
            <a:r>
              <a:rPr lang="en-US" sz="2400" b="1" dirty="0" smtClean="0">
                <a:solidFill>
                  <a:srgbClr val="000066"/>
                </a:solidFill>
                <a:latin typeface="Times New Roman" panose="02020603050405020304" pitchFamily="18" charset="0"/>
                <a:cs typeface="Times New Roman" panose="02020603050405020304" pitchFamily="18" charset="0"/>
              </a:rPr>
              <a:t>Series Generator: </a:t>
            </a:r>
            <a:r>
              <a:rPr lang="en-US" b="1" dirty="0" smtClean="0">
                <a:latin typeface="Times New Roman" pitchFamily="18" charset="0"/>
                <a:cs typeface="Times New Roman" pitchFamily="18" charset="0"/>
              </a:rPr>
              <a:t>In a series wound generator, the field winding is connected in series with the armature winding forming a series circuit. Therefore, full line current I</a:t>
            </a:r>
            <a:r>
              <a:rPr lang="en-US" b="1" baseline="-25000" dirty="0" smtClean="0">
                <a:latin typeface="Times New Roman" panose="02020603050405020304" pitchFamily="18" charset="0"/>
                <a:cs typeface="Times New Roman" panose="02020603050405020304" pitchFamily="18" charset="0"/>
              </a:rPr>
              <a:t>L</a:t>
            </a:r>
            <a:r>
              <a:rPr lang="en-US" b="1" dirty="0" smtClean="0">
                <a:latin typeface="Times New Roman" pitchFamily="18" charset="0"/>
                <a:cs typeface="Times New Roman" pitchFamily="18" charset="0"/>
              </a:rPr>
              <a:t> or armature current </a:t>
            </a:r>
            <a:r>
              <a:rPr lang="en-US" b="1" dirty="0" err="1" smtClean="0">
                <a:latin typeface="Times New Roman" panose="02020603050405020304" pitchFamily="18" charset="0"/>
                <a:cs typeface="Times New Roman" panose="02020603050405020304" pitchFamily="18" charset="0"/>
              </a:rPr>
              <a:t>I</a:t>
            </a:r>
            <a:r>
              <a:rPr lang="en-US" b="1" baseline="-25000" dirty="0" err="1" smtClean="0">
                <a:latin typeface="Times New Roman" panose="02020603050405020304" pitchFamily="18" charset="0"/>
                <a:cs typeface="Times New Roman" panose="02020603050405020304" pitchFamily="18" charset="0"/>
              </a:rPr>
              <a:t>a</a:t>
            </a:r>
            <a:r>
              <a:rPr lang="en-US" b="1" dirty="0" smtClean="0">
                <a:latin typeface="Times New Roman" pitchFamily="18" charset="0"/>
                <a:cs typeface="Times New Roman" pitchFamily="18" charset="0"/>
              </a:rPr>
              <a:t> flows through it. Since the series field winding carries full load current, it has a few turns of thick wire having low resistance (usually of the order of less than one ohm). Its conventional diagram is shown in Fig. 1.</a:t>
            </a:r>
            <a:endParaRPr lang="en-US" b="1" dirty="0">
              <a:solidFill>
                <a:srgbClr val="000066"/>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83</a:t>
            </a:fld>
            <a:endParaRPr lang="en-US" dirty="0"/>
          </a:p>
        </p:txBody>
      </p:sp>
      <p:sp>
        <p:nvSpPr>
          <p:cNvPr id="7" name="Rectangle 6"/>
          <p:cNvSpPr/>
          <p:nvPr/>
        </p:nvSpPr>
        <p:spPr>
          <a:xfrm>
            <a:off x="3276600" y="3352800"/>
            <a:ext cx="5334000" cy="2973122"/>
          </a:xfrm>
          <a:prstGeom prst="rect">
            <a:avLst/>
          </a:prstGeom>
        </p:spPr>
        <p:txBody>
          <a:bodyPr wrap="square">
            <a:spAutoFit/>
          </a:bodyPr>
          <a:lstStyle/>
          <a:p>
            <a:pPr marL="342900" indent="-342900">
              <a:lnSpc>
                <a:spcPct val="120000"/>
              </a:lnSpc>
              <a:spcBef>
                <a:spcPts val="0"/>
              </a:spcBef>
              <a:buClr>
                <a:srgbClr val="C00000"/>
              </a:buClr>
              <a:buFont typeface="Wingdings" panose="05000000000000000000" pitchFamily="2" charset="2"/>
              <a:buChar char="Ø"/>
            </a:pPr>
            <a:r>
              <a:rPr lang="en-US" sz="2200" b="1" i="0" dirty="0" smtClean="0">
                <a:effectLst/>
                <a:latin typeface="Times New Roman" panose="02020603050405020304" pitchFamily="18" charset="0"/>
                <a:cs typeface="Times New Roman" panose="02020603050405020304" pitchFamily="18" charset="0"/>
              </a:rPr>
              <a:t>Let   </a:t>
            </a:r>
            <a:r>
              <a:rPr lang="en-US" sz="2200" b="1" dirty="0" err="1" smtClean="0">
                <a:latin typeface="Times New Roman" panose="02020603050405020304" pitchFamily="18" charset="0"/>
                <a:cs typeface="Times New Roman" panose="02020603050405020304" pitchFamily="18" charset="0"/>
              </a:rPr>
              <a:t>I</a:t>
            </a:r>
            <a:r>
              <a:rPr lang="en-US" sz="2200" b="1" baseline="-25000" dirty="0" err="1" smtClean="0">
                <a:latin typeface="Times New Roman" panose="02020603050405020304" pitchFamily="18" charset="0"/>
                <a:cs typeface="Times New Roman" panose="02020603050405020304" pitchFamily="18" charset="0"/>
              </a:rPr>
              <a:t>a</a:t>
            </a:r>
            <a:r>
              <a:rPr lang="en-US" sz="2200" b="1" i="0" dirty="0" smtClean="0">
                <a:effectLst/>
                <a:latin typeface="Times New Roman" panose="02020603050405020304" pitchFamily="18" charset="0"/>
                <a:cs typeface="Times New Roman" panose="02020603050405020304" pitchFamily="18" charset="0"/>
              </a:rPr>
              <a:t>=</a:t>
            </a:r>
            <a:r>
              <a:rPr lang="en-US" sz="2200" b="1" dirty="0" err="1" smtClean="0">
                <a:latin typeface="Times New Roman" panose="02020603050405020304" pitchFamily="18" charset="0"/>
                <a:cs typeface="Times New Roman" panose="02020603050405020304" pitchFamily="18" charset="0"/>
              </a:rPr>
              <a:t>I</a:t>
            </a:r>
            <a:r>
              <a:rPr lang="en-US" sz="2200" b="1" baseline="-25000" dirty="0" err="1" smtClean="0">
                <a:latin typeface="Times New Roman" panose="02020603050405020304" pitchFamily="18" charset="0"/>
                <a:cs typeface="Times New Roman" panose="02020603050405020304" pitchFamily="18" charset="0"/>
              </a:rPr>
              <a:t>se</a:t>
            </a:r>
            <a:r>
              <a:rPr lang="en-US" sz="2200" b="1" dirty="0" smtClean="0">
                <a:latin typeface="Times New Roman" panose="02020603050405020304" pitchFamily="18" charset="0"/>
                <a:cs typeface="Times New Roman" panose="02020603050405020304" pitchFamily="18" charset="0"/>
              </a:rPr>
              <a:t>=I</a:t>
            </a:r>
            <a:r>
              <a:rPr lang="en-US" sz="2200" b="1" baseline="-25000" dirty="0" smtClean="0">
                <a:latin typeface="Times New Roman" panose="02020603050405020304" pitchFamily="18" charset="0"/>
                <a:cs typeface="Times New Roman" panose="02020603050405020304" pitchFamily="18" charset="0"/>
              </a:rPr>
              <a:t>L</a:t>
            </a:r>
            <a:r>
              <a:rPr lang="en-US" sz="2200" b="1" dirty="0" smtClean="0">
                <a:latin typeface="Times New Roman" panose="02020603050405020304" pitchFamily="18" charset="0"/>
                <a:cs typeface="Times New Roman" panose="02020603050405020304" pitchFamily="18" charset="0"/>
              </a:rPr>
              <a:t>= I current in series , </a:t>
            </a:r>
          </a:p>
          <a:p>
            <a:pPr marL="342900" indent="-342900">
              <a:lnSpc>
                <a:spcPct val="120000"/>
              </a:lnSpc>
              <a:spcBef>
                <a:spcPts val="0"/>
              </a:spcBef>
              <a:buClr>
                <a:srgbClr val="C00000"/>
              </a:buClr>
              <a:buFont typeface="Wingdings" panose="05000000000000000000" pitchFamily="2" charset="2"/>
              <a:buChar char="Ø"/>
            </a:pPr>
            <a:r>
              <a:rPr lang="en-US" sz="2200" b="1" i="0" dirty="0" smtClean="0">
                <a:effectLst/>
                <a:latin typeface="Times New Roman" panose="02020603050405020304" pitchFamily="18" charset="0"/>
                <a:cs typeface="Times New Roman" panose="02020603050405020304" pitchFamily="18" charset="0"/>
              </a:rPr>
              <a:t>The voltage across the load</a:t>
            </a:r>
          </a:p>
          <a:p>
            <a:pPr marL="342900" indent="-342900">
              <a:lnSpc>
                <a:spcPct val="120000"/>
              </a:lnSpc>
              <a:spcBef>
                <a:spcPts val="0"/>
              </a:spcBef>
              <a:buClr>
                <a:srgbClr val="C00000"/>
              </a:buClr>
            </a:pPr>
            <a:r>
              <a:rPr lang="en-US" sz="2200" b="1" dirty="0" smtClean="0">
                <a:latin typeface="Times New Roman" panose="02020603050405020304" pitchFamily="18" charset="0"/>
                <a:cs typeface="Times New Roman" panose="02020603050405020304" pitchFamily="18" charset="0"/>
              </a:rPr>
              <a:t>     </a:t>
            </a:r>
            <a:r>
              <a:rPr lang="en-US" sz="2200" b="1" i="0" dirty="0" smtClean="0">
                <a:effectLst/>
                <a:latin typeface="Times New Roman" panose="02020603050405020304" pitchFamily="18" charset="0"/>
                <a:cs typeface="Times New Roman" panose="02020603050405020304" pitchFamily="18" charset="0"/>
              </a:rPr>
              <a:t> (V)= </a:t>
            </a:r>
            <a:r>
              <a:rPr lang="en-US" sz="2200" b="1" dirty="0" err="1">
                <a:latin typeface="Times New Roman" panose="02020603050405020304" pitchFamily="18" charset="0"/>
                <a:cs typeface="Times New Roman" panose="02020603050405020304" pitchFamily="18" charset="0"/>
              </a:rPr>
              <a:t>E</a:t>
            </a:r>
            <a:r>
              <a:rPr lang="en-US" sz="2200" b="1" baseline="-25000" dirty="0" err="1">
                <a:latin typeface="Times New Roman" panose="02020603050405020304" pitchFamily="18" charset="0"/>
                <a:cs typeface="Times New Roman" panose="02020603050405020304" pitchFamily="18" charset="0"/>
              </a:rPr>
              <a:t>g</a:t>
            </a:r>
            <a:r>
              <a:rPr lang="en-US" sz="2200" b="1" baseline="-25000"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a:t>
            </a:r>
            <a:r>
              <a:rPr lang="en-US" sz="2200" b="1" i="0" dirty="0" smtClean="0">
                <a:effectLst/>
                <a:latin typeface="Times New Roman" panose="02020603050405020304" pitchFamily="18" charset="0"/>
                <a:cs typeface="Times New Roman" panose="02020603050405020304" pitchFamily="18" charset="0"/>
              </a:rPr>
              <a:t>I( </a:t>
            </a:r>
            <a:r>
              <a:rPr lang="en-US" sz="2200" b="1" dirty="0" smtClean="0">
                <a:latin typeface="Times New Roman" panose="02020603050405020304" pitchFamily="18" charset="0"/>
                <a:cs typeface="Times New Roman" panose="02020603050405020304" pitchFamily="18" charset="0"/>
              </a:rPr>
              <a:t>R</a:t>
            </a:r>
            <a:r>
              <a:rPr lang="en-US" sz="2200" b="1" baseline="-25000" dirty="0" smtClean="0">
                <a:latin typeface="Times New Roman" panose="02020603050405020304" pitchFamily="18" charset="0"/>
                <a:cs typeface="Times New Roman" panose="02020603050405020304" pitchFamily="18" charset="0"/>
              </a:rPr>
              <a:t>a</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R</a:t>
            </a:r>
            <a:r>
              <a:rPr lang="en-US" sz="2200" b="1" baseline="-25000" dirty="0" err="1" smtClean="0">
                <a:latin typeface="Times New Roman" panose="02020603050405020304" pitchFamily="18" charset="0"/>
                <a:cs typeface="Times New Roman" panose="02020603050405020304" pitchFamily="18" charset="0"/>
              </a:rPr>
              <a:t>se</a:t>
            </a:r>
            <a:r>
              <a:rPr lang="en-US" sz="2200" b="1" baseline="-25000"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 </a:t>
            </a:r>
          </a:p>
          <a:p>
            <a:pPr marL="342900" indent="-342900">
              <a:lnSpc>
                <a:spcPct val="120000"/>
              </a:lnSpc>
              <a:spcBef>
                <a:spcPts val="0"/>
              </a:spcBef>
              <a:buClr>
                <a:srgbClr val="C00000"/>
              </a:buClr>
              <a:buFont typeface="Wingdings" panose="05000000000000000000" pitchFamily="2" charset="2"/>
              <a:buChar char="Ø"/>
            </a:pPr>
            <a:r>
              <a:rPr lang="en-US" sz="2200" b="1" dirty="0" smtClean="0">
                <a:latin typeface="Times New Roman" panose="02020603050405020304" pitchFamily="18" charset="0"/>
                <a:cs typeface="Times New Roman" panose="02020603050405020304" pitchFamily="18" charset="0"/>
              </a:rPr>
              <a:t>the power generated  (P</a:t>
            </a:r>
            <a:r>
              <a:rPr lang="en-US" sz="2200" b="1" baseline="-25000" dirty="0" smtClean="0">
                <a:latin typeface="Times New Roman" panose="02020603050405020304" pitchFamily="18" charset="0"/>
                <a:cs typeface="Times New Roman" panose="02020603050405020304" pitchFamily="18" charset="0"/>
              </a:rPr>
              <a:t>g</a:t>
            </a:r>
            <a:r>
              <a:rPr lang="en-US" sz="2200" b="1" dirty="0" smtClean="0">
                <a:latin typeface="Times New Roman" panose="02020603050405020304" pitchFamily="18" charset="0"/>
                <a:cs typeface="Times New Roman" panose="02020603050405020304" pitchFamily="18" charset="0"/>
              </a:rPr>
              <a:t>)=</a:t>
            </a:r>
            <a:r>
              <a:rPr lang="en-US" sz="2200" b="1" dirty="0" err="1" smtClean="0">
                <a:latin typeface="Times New Roman" panose="02020603050405020304" pitchFamily="18" charset="0"/>
                <a:cs typeface="Times New Roman" panose="02020603050405020304" pitchFamily="18" charset="0"/>
              </a:rPr>
              <a:t>E</a:t>
            </a:r>
            <a:r>
              <a:rPr lang="en-US" sz="2200" b="1" baseline="-25000" dirty="0" err="1" smtClean="0">
                <a:latin typeface="Times New Roman" panose="02020603050405020304" pitchFamily="18" charset="0"/>
                <a:cs typeface="Times New Roman" panose="02020603050405020304" pitchFamily="18" charset="0"/>
              </a:rPr>
              <a:t>g</a:t>
            </a:r>
            <a:r>
              <a:rPr lang="en-US" sz="2200" b="1" dirty="0" err="1" smtClean="0">
                <a:latin typeface="Times New Roman" panose="02020603050405020304" pitchFamily="18" charset="0"/>
                <a:cs typeface="Times New Roman" panose="02020603050405020304" pitchFamily="18" charset="0"/>
              </a:rPr>
              <a:t>.I</a:t>
            </a:r>
            <a:r>
              <a:rPr lang="en-US" sz="2200" b="1" baseline="-25000" dirty="0" smtClean="0">
                <a:latin typeface="Times New Roman" panose="02020603050405020304" pitchFamily="18" charset="0"/>
                <a:cs typeface="Times New Roman" panose="02020603050405020304" pitchFamily="18" charset="0"/>
              </a:rPr>
              <a:t>  </a:t>
            </a:r>
            <a:endParaRPr lang="en-US" sz="2200" b="1" dirty="0" smtClean="0">
              <a:latin typeface="Times New Roman" panose="02020603050405020304" pitchFamily="18" charset="0"/>
              <a:cs typeface="Times New Roman" panose="02020603050405020304" pitchFamily="18" charset="0"/>
            </a:endParaRPr>
          </a:p>
          <a:p>
            <a:pPr marL="342900" indent="-342900">
              <a:lnSpc>
                <a:spcPct val="120000"/>
              </a:lnSpc>
              <a:spcBef>
                <a:spcPts val="0"/>
              </a:spcBef>
              <a:buClr>
                <a:srgbClr val="C00000"/>
              </a:buClr>
              <a:buFont typeface="Wingdings" panose="05000000000000000000" pitchFamily="2" charset="2"/>
              <a:buChar char="Ø"/>
            </a:pPr>
            <a:r>
              <a:rPr lang="en-US" sz="2200" b="1" dirty="0" smtClean="0">
                <a:latin typeface="Times New Roman" panose="02020603050405020304" pitchFamily="18" charset="0"/>
                <a:cs typeface="Times New Roman" panose="02020603050405020304" pitchFamily="18" charset="0"/>
              </a:rPr>
              <a:t>The power delivered to external </a:t>
            </a:r>
            <a:r>
              <a:rPr lang="en-US" sz="2200" b="1" dirty="0">
                <a:latin typeface="Times New Roman" panose="02020603050405020304" pitchFamily="18" charset="0"/>
                <a:cs typeface="Times New Roman" panose="02020603050405020304" pitchFamily="18" charset="0"/>
              </a:rPr>
              <a:t>load </a:t>
            </a:r>
            <a:r>
              <a:rPr lang="en-US" sz="2200" b="1" dirty="0" smtClean="0">
                <a:latin typeface="Times New Roman" panose="02020603050405020304" pitchFamily="18" charset="0"/>
                <a:cs typeface="Times New Roman" panose="02020603050405020304" pitchFamily="18" charset="0"/>
              </a:rPr>
              <a:t>(P</a:t>
            </a:r>
            <a:r>
              <a:rPr lang="en-US" sz="2200" b="1" baseline="-25000" dirty="0">
                <a:latin typeface="Times New Roman" panose="02020603050405020304" pitchFamily="18" charset="0"/>
                <a:cs typeface="Times New Roman" panose="02020603050405020304" pitchFamily="18" charset="0"/>
              </a:rPr>
              <a:t>L</a:t>
            </a:r>
            <a:r>
              <a:rPr lang="en-US" sz="2200" b="1" dirty="0" smtClean="0">
                <a:latin typeface="Times New Roman" panose="02020603050405020304" pitchFamily="18" charset="0"/>
                <a:cs typeface="Times New Roman" panose="02020603050405020304" pitchFamily="18" charset="0"/>
              </a:rPr>
              <a:t>)=V.I</a:t>
            </a:r>
            <a:r>
              <a:rPr lang="en-US" sz="2200" b="1" baseline="-25000" dirty="0" smtClean="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pic>
        <p:nvPicPr>
          <p:cNvPr id="276481" name="Picture 1"/>
          <p:cNvPicPr>
            <a:picLocks noChangeAspect="1" noChangeArrowheads="1"/>
          </p:cNvPicPr>
          <p:nvPr/>
        </p:nvPicPr>
        <p:blipFill>
          <a:blip r:embed="rId2"/>
          <a:srcRect/>
          <a:stretch>
            <a:fillRect/>
          </a:stretch>
        </p:blipFill>
        <p:spPr bwMode="auto">
          <a:xfrm>
            <a:off x="304800" y="3276600"/>
            <a:ext cx="3048000" cy="2590800"/>
          </a:xfrm>
          <a:prstGeom prst="rect">
            <a:avLst/>
          </a:prstGeom>
          <a:noFill/>
          <a:ln w="9525">
            <a:noFill/>
            <a:miter lim="800000"/>
            <a:headEnd/>
            <a:tailEnd/>
          </a:ln>
          <a:effectLst/>
        </p:spPr>
      </p:pic>
      <p:sp>
        <p:nvSpPr>
          <p:cNvPr id="6" name="Rectangle 5"/>
          <p:cNvSpPr/>
          <p:nvPr/>
        </p:nvSpPr>
        <p:spPr>
          <a:xfrm>
            <a:off x="533400" y="5791200"/>
            <a:ext cx="6096000" cy="369332"/>
          </a:xfrm>
          <a:prstGeom prst="rect">
            <a:avLst/>
          </a:prstGeom>
        </p:spPr>
        <p:txBody>
          <a:bodyPr wrap="square">
            <a:spAutoFit/>
          </a:bodyPr>
          <a:lstStyle/>
          <a:p>
            <a:r>
              <a:rPr lang="en-US" b="1" dirty="0" smtClean="0">
                <a:latin typeface="Times New Roman" pitchFamily="18" charset="0"/>
                <a:cs typeface="Times New Roman" pitchFamily="18" charset="0"/>
              </a:rPr>
              <a:t>Fig. 1.Circuit diagram for DC series generator</a:t>
            </a:r>
            <a:endParaRPr lang="en-US" b="1" dirty="0">
              <a:latin typeface="Times New Roman" pitchFamily="18" charset="0"/>
              <a:cs typeface="Times New Roman" pitchFamily="18" charset="0"/>
            </a:endParaRPr>
          </a:p>
        </p:txBody>
      </p:sp>
    </p:spTree>
    <p:extLst>
      <p:ext uri="{BB962C8B-B14F-4D97-AF65-F5344CB8AC3E}">
        <p14:creationId xmlns="" xmlns:p14="http://schemas.microsoft.com/office/powerpoint/2010/main" val="22619584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458200" cy="5899151"/>
          </a:xfrm>
        </p:spPr>
        <p:txBody>
          <a:bodyPr>
            <a:normAutofit/>
          </a:bodyPr>
          <a:lstStyle/>
          <a:p>
            <a:pPr algn="just">
              <a:buNone/>
            </a:pPr>
            <a:r>
              <a:rPr lang="en-US" sz="2400" b="1" dirty="0" smtClean="0">
                <a:latin typeface="Times New Roman" pitchFamily="18" charset="0"/>
                <a:cs typeface="Times New Roman" pitchFamily="18" charset="0"/>
              </a:rPr>
              <a:t>iii. </a:t>
            </a:r>
            <a:r>
              <a:rPr lang="en-US" sz="2400" b="1" dirty="0" smtClean="0">
                <a:solidFill>
                  <a:srgbClr val="000066"/>
                </a:solidFill>
                <a:latin typeface="Times New Roman" pitchFamily="18" charset="0"/>
                <a:cs typeface="Times New Roman" pitchFamily="18" charset="0"/>
              </a:rPr>
              <a:t>Compound Wound Generators: </a:t>
            </a:r>
            <a:r>
              <a:rPr lang="en-US" b="1" dirty="0" smtClean="0">
                <a:latin typeface="Times New Roman" pitchFamily="18" charset="0"/>
                <a:cs typeface="Times New Roman" pitchFamily="18" charset="0"/>
              </a:rPr>
              <a:t>In a compound wound generator, there are two sets of field windings on each pole. One of them is connected in series and the other is connected in parallel with armature. A compound wound generator may be;</a:t>
            </a:r>
          </a:p>
          <a:p>
            <a:pPr algn="just">
              <a:buClr>
                <a:srgbClr val="C00000"/>
              </a:buClr>
              <a:buFont typeface="Wingdings" pitchFamily="2" charset="2"/>
              <a:buChar char="Ø"/>
            </a:pPr>
            <a:r>
              <a:rPr lang="en-US" b="1" dirty="0" smtClean="0">
                <a:solidFill>
                  <a:srgbClr val="000066"/>
                </a:solidFill>
                <a:latin typeface="Times New Roman" pitchFamily="18" charset="0"/>
                <a:cs typeface="Times New Roman" pitchFamily="18" charset="0"/>
              </a:rPr>
              <a:t>(a) Long shunt in which the shunt field winding </a:t>
            </a:r>
            <a:r>
              <a:rPr lang="en-US" b="1" dirty="0" smtClean="0">
                <a:latin typeface="Times New Roman" pitchFamily="18" charset="0"/>
                <a:cs typeface="Times New Roman" pitchFamily="18" charset="0"/>
              </a:rPr>
              <a:t>is connected in parallel with the combination of both armature and series field winding. The conventional diagram of lone shunt compound generator is shown in Fig. 1.</a:t>
            </a:r>
            <a:endParaRPr lang="en-US" b="1" dirty="0">
              <a:solidFill>
                <a:srgbClr val="000066"/>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84</a:t>
            </a:fld>
            <a:endParaRPr lang="en-US" dirty="0"/>
          </a:p>
        </p:txBody>
      </p:sp>
      <p:pic>
        <p:nvPicPr>
          <p:cNvPr id="276482" name="Picture 2"/>
          <p:cNvPicPr>
            <a:picLocks noChangeAspect="1" noChangeArrowheads="1"/>
          </p:cNvPicPr>
          <p:nvPr/>
        </p:nvPicPr>
        <p:blipFill>
          <a:blip r:embed="rId3"/>
          <a:srcRect/>
          <a:stretch>
            <a:fillRect/>
          </a:stretch>
        </p:blipFill>
        <p:spPr bwMode="auto">
          <a:xfrm>
            <a:off x="304800" y="3048000"/>
            <a:ext cx="3657600" cy="2362200"/>
          </a:xfrm>
          <a:prstGeom prst="rect">
            <a:avLst/>
          </a:prstGeom>
          <a:noFill/>
          <a:ln w="9525">
            <a:noFill/>
            <a:miter lim="800000"/>
            <a:headEnd/>
            <a:tailEnd/>
          </a:ln>
          <a:effectLst/>
        </p:spPr>
      </p:pic>
      <p:sp>
        <p:nvSpPr>
          <p:cNvPr id="9" name="Rectangle 8"/>
          <p:cNvSpPr/>
          <p:nvPr/>
        </p:nvSpPr>
        <p:spPr>
          <a:xfrm>
            <a:off x="457200" y="5486400"/>
            <a:ext cx="3505200" cy="646331"/>
          </a:xfrm>
          <a:prstGeom prst="rect">
            <a:avLst/>
          </a:prstGeom>
        </p:spPr>
        <p:txBody>
          <a:bodyPr wrap="square">
            <a:spAutoFit/>
          </a:bodyPr>
          <a:lstStyle/>
          <a:p>
            <a:r>
              <a:rPr lang="en-US" b="1" dirty="0" smtClean="0">
                <a:latin typeface="Times New Roman" pitchFamily="18" charset="0"/>
                <a:cs typeface="Times New Roman" pitchFamily="18" charset="0"/>
              </a:rPr>
              <a:t>Fig. 1.Circuit diagram for long shunt DC compound generator</a:t>
            </a:r>
            <a:endParaRPr lang="en-US" b="1" dirty="0">
              <a:latin typeface="Times New Roman" pitchFamily="18" charset="0"/>
              <a:cs typeface="Times New Roman" pitchFamily="18" charset="0"/>
            </a:endParaRPr>
          </a:p>
        </p:txBody>
      </p:sp>
      <p:sp>
        <p:nvSpPr>
          <p:cNvPr id="11" name="Rectangle 10"/>
          <p:cNvSpPr/>
          <p:nvPr/>
        </p:nvSpPr>
        <p:spPr>
          <a:xfrm>
            <a:off x="3733800" y="2895600"/>
            <a:ext cx="4572000" cy="3693319"/>
          </a:xfrm>
          <a:prstGeom prst="rect">
            <a:avLst/>
          </a:prstGeom>
        </p:spPr>
        <p:txBody>
          <a:bodyPr wrap="square">
            <a:spAutoFit/>
          </a:bodyPr>
          <a:lstStyle/>
          <a:p>
            <a:pPr>
              <a:buClr>
                <a:srgbClr val="C00000"/>
              </a:buClr>
              <a:buFont typeface="Wingdings" pitchFamily="2" charset="2"/>
              <a:buChar char="Ø"/>
            </a:pPr>
            <a:r>
              <a:rPr lang="en-US" b="1" dirty="0" smtClean="0">
                <a:latin typeface="Times New Roman" pitchFamily="18" charset="0"/>
                <a:cs typeface="Times New Roman" pitchFamily="18" charset="0"/>
              </a:rPr>
              <a:t>Shunt field current </a:t>
            </a:r>
          </a:p>
          <a:p>
            <a:pPr>
              <a:buClr>
                <a:srgbClr val="C00000"/>
              </a:buClr>
              <a:buNone/>
            </a:pPr>
            <a:endParaRPr lang="en-US" b="1" i="1" dirty="0" smtClean="0">
              <a:latin typeface="Times New Roman" pitchFamily="18" charset="0"/>
              <a:cs typeface="Times New Roman" pitchFamily="18" charset="0"/>
            </a:endParaRPr>
          </a:p>
          <a:p>
            <a:pPr>
              <a:lnSpc>
                <a:spcPct val="50000"/>
              </a:lnSpc>
              <a:buClr>
                <a:srgbClr val="C00000"/>
              </a:buClr>
              <a:buNone/>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en-US" b="1" dirty="0" smtClean="0">
                <a:latin typeface="Times New Roman" pitchFamily="18" charset="0"/>
                <a:cs typeface="Times New Roman" pitchFamily="18" charset="0"/>
              </a:rPr>
              <a:t>Series field current </a:t>
            </a:r>
          </a:p>
          <a:p>
            <a:pPr>
              <a:lnSpc>
                <a:spcPct val="50000"/>
              </a:lnSpc>
              <a:buClr>
                <a:srgbClr val="C00000"/>
              </a:buClr>
              <a:buFont typeface="Wingdings" pitchFamily="2" charset="2"/>
              <a:buChar char="Ø"/>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pt-BR" b="1" dirty="0" smtClean="0">
                <a:latin typeface="Times New Roman" pitchFamily="18" charset="0"/>
                <a:cs typeface="Times New Roman" pitchFamily="18" charset="0"/>
              </a:rPr>
              <a:t>Terminal voltage</a:t>
            </a:r>
          </a:p>
          <a:p>
            <a:pPr>
              <a:buClr>
                <a:srgbClr val="C00000"/>
              </a:buClr>
              <a:buFont typeface="Wingdings" pitchFamily="2" charset="2"/>
              <a:buChar char="Ø"/>
            </a:pPr>
            <a:endParaRPr lang="pt-BR" b="1" dirty="0" smtClean="0">
              <a:latin typeface="Times New Roman" pitchFamily="18" charset="0"/>
              <a:cs typeface="Times New Roman" pitchFamily="18" charset="0"/>
            </a:endParaRPr>
          </a:p>
          <a:p>
            <a:pPr>
              <a:buClr>
                <a:srgbClr val="C00000"/>
              </a:buClr>
              <a:buFont typeface="Wingdings" pitchFamily="2" charset="2"/>
              <a:buChar char="Ø"/>
            </a:pPr>
            <a:endParaRPr lang="pt-BR" b="1" dirty="0" smtClean="0">
              <a:latin typeface="Times New Roman" pitchFamily="18" charset="0"/>
              <a:cs typeface="Times New Roman" pitchFamily="18" charset="0"/>
            </a:endParaRPr>
          </a:p>
          <a:p>
            <a:pPr>
              <a:buClr>
                <a:srgbClr val="C00000"/>
              </a:buClr>
              <a:buFont typeface="Wingdings" pitchFamily="2" charset="2"/>
              <a:buChar char="Ø"/>
            </a:pPr>
            <a:endParaRPr lang="pt-BR" b="1" dirty="0" smtClean="0">
              <a:latin typeface="Times New Roman" pitchFamily="18" charset="0"/>
              <a:cs typeface="Times New Roman" pitchFamily="18" charset="0"/>
            </a:endParaRPr>
          </a:p>
          <a:p>
            <a:pPr>
              <a:buClr>
                <a:srgbClr val="C00000"/>
              </a:buClr>
              <a:buFont typeface="Wingdings" pitchFamily="2" charset="2"/>
              <a:buChar char="Ø"/>
            </a:pPr>
            <a:r>
              <a:rPr lang="en-US" b="1" dirty="0" smtClean="0">
                <a:latin typeface="Times New Roman" pitchFamily="18" charset="0"/>
                <a:cs typeface="Times New Roman" pitchFamily="18" charset="0"/>
              </a:rPr>
              <a:t>Power developed =            </a:t>
            </a:r>
            <a:r>
              <a:rPr lang="en-US" b="1" i="1" dirty="0" smtClean="0">
                <a:latin typeface="Times New Roman" pitchFamily="18" charset="0"/>
                <a:cs typeface="Times New Roman" pitchFamily="18" charset="0"/>
              </a:rPr>
              <a:t>        </a:t>
            </a:r>
          </a:p>
          <a:p>
            <a:pPr>
              <a:buClr>
                <a:srgbClr val="C00000"/>
              </a:buClr>
              <a:buFont typeface="Wingdings" pitchFamily="2" charset="2"/>
              <a:buChar char="Ø"/>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en-US" b="1" i="1" dirty="0" smtClean="0">
                <a:latin typeface="Times New Roman" pitchFamily="18" charset="0"/>
                <a:cs typeface="Times New Roman" pitchFamily="18" charset="0"/>
              </a:rPr>
              <a:t>Power output =</a:t>
            </a:r>
          </a:p>
          <a:p>
            <a:pPr>
              <a:buNone/>
            </a:pPr>
            <a:endParaRPr lang="en-US" b="1" dirty="0" smtClean="0"/>
          </a:p>
        </p:txBody>
      </p:sp>
      <p:graphicFrame>
        <p:nvGraphicFramePr>
          <p:cNvPr id="276483" name="Object 3"/>
          <p:cNvGraphicFramePr>
            <a:graphicFrameLocks noChangeAspect="1"/>
          </p:cNvGraphicFramePr>
          <p:nvPr/>
        </p:nvGraphicFramePr>
        <p:xfrm>
          <a:off x="5943600" y="2743200"/>
          <a:ext cx="1676400" cy="736600"/>
        </p:xfrm>
        <a:graphic>
          <a:graphicData uri="http://schemas.openxmlformats.org/presentationml/2006/ole">
            <p:oleObj spid="_x0000_s246786" name="Equation" r:id="rId4" imgW="583947" imgH="431613" progId="Equation.3">
              <p:embed/>
            </p:oleObj>
          </a:graphicData>
        </a:graphic>
      </p:graphicFrame>
      <p:graphicFrame>
        <p:nvGraphicFramePr>
          <p:cNvPr id="276485" name="Object 5"/>
          <p:cNvGraphicFramePr>
            <a:graphicFrameLocks noChangeAspect="1"/>
          </p:cNvGraphicFramePr>
          <p:nvPr/>
        </p:nvGraphicFramePr>
        <p:xfrm>
          <a:off x="6019800" y="3581400"/>
          <a:ext cx="2590800" cy="457200"/>
        </p:xfrm>
        <a:graphic>
          <a:graphicData uri="http://schemas.openxmlformats.org/presentationml/2006/ole">
            <p:oleObj spid="_x0000_s246787" name="Equation" r:id="rId5" imgW="1066680" imgH="228600" progId="Equation.3">
              <p:embed/>
            </p:oleObj>
          </a:graphicData>
        </a:graphic>
      </p:graphicFrame>
      <p:graphicFrame>
        <p:nvGraphicFramePr>
          <p:cNvPr id="276487" name="Object 7"/>
          <p:cNvGraphicFramePr>
            <a:graphicFrameLocks noChangeAspect="1"/>
          </p:cNvGraphicFramePr>
          <p:nvPr/>
        </p:nvGraphicFramePr>
        <p:xfrm>
          <a:off x="5715000" y="4267200"/>
          <a:ext cx="2590800" cy="990600"/>
        </p:xfrm>
        <a:graphic>
          <a:graphicData uri="http://schemas.openxmlformats.org/presentationml/2006/ole">
            <p:oleObj spid="_x0000_s246788" name="Equation" r:id="rId6" imgW="1346040" imgH="482400" progId="Equation.3">
              <p:embed/>
            </p:oleObj>
          </a:graphicData>
        </a:graphic>
      </p:graphicFrame>
      <p:graphicFrame>
        <p:nvGraphicFramePr>
          <p:cNvPr id="276488" name="Object 8"/>
          <p:cNvGraphicFramePr>
            <a:graphicFrameLocks noChangeAspect="1"/>
          </p:cNvGraphicFramePr>
          <p:nvPr/>
        </p:nvGraphicFramePr>
        <p:xfrm>
          <a:off x="5943600" y="5334000"/>
          <a:ext cx="673100" cy="457200"/>
        </p:xfrm>
        <a:graphic>
          <a:graphicData uri="http://schemas.openxmlformats.org/presentationml/2006/ole">
            <p:oleObj spid="_x0000_s246789" name="Equation" r:id="rId7" imgW="330120" imgH="241200" progId="Equation.3">
              <p:embed/>
            </p:oleObj>
          </a:graphicData>
        </a:graphic>
      </p:graphicFrame>
      <p:graphicFrame>
        <p:nvGraphicFramePr>
          <p:cNvPr id="276489" name="Object 9"/>
          <p:cNvGraphicFramePr>
            <a:graphicFrameLocks noChangeAspect="1"/>
          </p:cNvGraphicFramePr>
          <p:nvPr/>
        </p:nvGraphicFramePr>
        <p:xfrm>
          <a:off x="5638800" y="5867400"/>
          <a:ext cx="620713" cy="409575"/>
        </p:xfrm>
        <a:graphic>
          <a:graphicData uri="http://schemas.openxmlformats.org/presentationml/2006/ole">
            <p:oleObj spid="_x0000_s246790" name="Equation" r:id="rId8" imgW="304560" imgH="215640" progId="Equation.3">
              <p:embed/>
            </p:oleObj>
          </a:graphicData>
        </a:graphic>
      </p:graphicFrame>
    </p:spTree>
    <p:extLst>
      <p:ext uri="{BB962C8B-B14F-4D97-AF65-F5344CB8AC3E}">
        <p14:creationId xmlns="" xmlns:p14="http://schemas.microsoft.com/office/powerpoint/2010/main" val="2261958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57200"/>
            <a:ext cx="7886700" cy="5719763"/>
          </a:xfrm>
        </p:spPr>
        <p:txBody>
          <a:bodyPr/>
          <a:lstStyle/>
          <a:p>
            <a:pPr>
              <a:buNone/>
            </a:pPr>
            <a:r>
              <a:rPr lang="en-US" b="1" dirty="0" smtClean="0">
                <a:solidFill>
                  <a:srgbClr val="000066"/>
                </a:solidFill>
                <a:latin typeface="Times New Roman" pitchFamily="18" charset="0"/>
                <a:cs typeface="Times New Roman" pitchFamily="18" charset="0"/>
              </a:rPr>
              <a:t>(b) Short shunt in which the shunt field winding </a:t>
            </a:r>
            <a:r>
              <a:rPr lang="en-US" b="1" dirty="0" smtClean="0">
                <a:latin typeface="Times New Roman" pitchFamily="18" charset="0"/>
                <a:cs typeface="Times New Roman" pitchFamily="18" charset="0"/>
              </a:rPr>
              <a:t>is connected in parallel with only armature winding. The conventional diagram of short shunt compound generator is shown in Fig. 2. </a:t>
            </a:r>
          </a:p>
          <a:p>
            <a:pPr>
              <a:buNone/>
            </a:pPr>
            <a:endParaRPr lang="en-US" b="1" dirty="0" smtClean="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85</a:t>
            </a:fld>
            <a:endParaRPr lang="en-US"/>
          </a:p>
        </p:txBody>
      </p:sp>
      <p:pic>
        <p:nvPicPr>
          <p:cNvPr id="280584" name="Picture 8"/>
          <p:cNvPicPr>
            <a:picLocks noChangeAspect="1" noChangeArrowheads="1"/>
          </p:cNvPicPr>
          <p:nvPr/>
        </p:nvPicPr>
        <p:blipFill>
          <a:blip r:embed="rId3"/>
          <a:srcRect/>
          <a:stretch>
            <a:fillRect/>
          </a:stretch>
        </p:blipFill>
        <p:spPr bwMode="auto">
          <a:xfrm>
            <a:off x="0" y="1752600"/>
            <a:ext cx="3962400" cy="2590800"/>
          </a:xfrm>
          <a:prstGeom prst="rect">
            <a:avLst/>
          </a:prstGeom>
          <a:noFill/>
          <a:ln w="9525">
            <a:noFill/>
            <a:miter lim="800000"/>
            <a:headEnd/>
            <a:tailEnd/>
          </a:ln>
          <a:effectLst/>
        </p:spPr>
      </p:pic>
      <p:sp>
        <p:nvSpPr>
          <p:cNvPr id="13" name="Rectangle 12"/>
          <p:cNvSpPr/>
          <p:nvPr/>
        </p:nvSpPr>
        <p:spPr>
          <a:xfrm>
            <a:off x="533400" y="4495800"/>
            <a:ext cx="3657600" cy="646331"/>
          </a:xfrm>
          <a:prstGeom prst="rect">
            <a:avLst/>
          </a:prstGeom>
        </p:spPr>
        <p:txBody>
          <a:bodyPr wrap="square">
            <a:spAutoFit/>
          </a:bodyPr>
          <a:lstStyle/>
          <a:p>
            <a:r>
              <a:rPr lang="en-US" b="1" dirty="0" smtClean="0">
                <a:latin typeface="Times New Roman" pitchFamily="18" charset="0"/>
                <a:cs typeface="Times New Roman" pitchFamily="18" charset="0"/>
              </a:rPr>
              <a:t>Fig. 2.Circuit diagram for short shunt DC compound generator</a:t>
            </a:r>
            <a:endParaRPr lang="en-US" b="1" dirty="0">
              <a:latin typeface="Times New Roman" pitchFamily="18" charset="0"/>
              <a:cs typeface="Times New Roman" pitchFamily="18" charset="0"/>
            </a:endParaRPr>
          </a:p>
        </p:txBody>
      </p:sp>
      <p:sp>
        <p:nvSpPr>
          <p:cNvPr id="15" name="Rectangle 14"/>
          <p:cNvSpPr/>
          <p:nvPr/>
        </p:nvSpPr>
        <p:spPr>
          <a:xfrm>
            <a:off x="3810000" y="1676400"/>
            <a:ext cx="4953000" cy="4247317"/>
          </a:xfrm>
          <a:prstGeom prst="rect">
            <a:avLst/>
          </a:prstGeom>
        </p:spPr>
        <p:txBody>
          <a:bodyPr wrap="square">
            <a:spAutoFit/>
          </a:bodyPr>
          <a:lstStyle/>
          <a:p>
            <a:pPr>
              <a:buClr>
                <a:srgbClr val="C00000"/>
              </a:buClr>
              <a:buFont typeface="Wingdings" pitchFamily="2" charset="2"/>
              <a:buChar char="Ø"/>
            </a:pPr>
            <a:r>
              <a:rPr lang="en-US" b="1" dirty="0" smtClean="0">
                <a:latin typeface="Times New Roman" pitchFamily="18" charset="0"/>
                <a:cs typeface="Times New Roman" pitchFamily="18" charset="0"/>
              </a:rPr>
              <a:t>Shunt field current</a:t>
            </a:r>
          </a:p>
          <a:p>
            <a:pPr>
              <a:buClr>
                <a:srgbClr val="C00000"/>
              </a:buClr>
              <a:buFont typeface="Wingdings" pitchFamily="2" charset="2"/>
              <a:buChar char="Ø"/>
            </a:pPr>
            <a:endParaRPr lang="en-US" b="1" dirty="0" smtClean="0">
              <a:latin typeface="Times New Roman" pitchFamily="18" charset="0"/>
              <a:cs typeface="Times New Roman" pitchFamily="18" charset="0"/>
            </a:endParaRPr>
          </a:p>
          <a:p>
            <a:pPr>
              <a:buClr>
                <a:srgbClr val="C00000"/>
              </a:buClr>
              <a:buFont typeface="Wingdings" pitchFamily="2" charset="2"/>
              <a:buChar char="Ø"/>
            </a:pPr>
            <a:endParaRPr lang="en-US" b="1" dirty="0" smtClean="0">
              <a:latin typeface="Times New Roman" pitchFamily="18" charset="0"/>
              <a:cs typeface="Times New Roman" pitchFamily="18" charset="0"/>
            </a:endParaRPr>
          </a:p>
          <a:p>
            <a:pPr>
              <a:buClr>
                <a:srgbClr val="C00000"/>
              </a:buClr>
              <a:buNone/>
            </a:pPr>
            <a:endParaRPr lang="en-US" b="1" i="1" dirty="0" smtClean="0">
              <a:latin typeface="Times New Roman" pitchFamily="18" charset="0"/>
              <a:cs typeface="Times New Roman" pitchFamily="18" charset="0"/>
            </a:endParaRPr>
          </a:p>
          <a:p>
            <a:pPr>
              <a:buClr>
                <a:srgbClr val="C00000"/>
              </a:buClr>
              <a:buNone/>
            </a:pPr>
            <a:endParaRPr lang="en-US" b="1" i="1" dirty="0" smtClean="0">
              <a:latin typeface="Times New Roman" pitchFamily="18" charset="0"/>
              <a:cs typeface="Times New Roman" pitchFamily="18" charset="0"/>
            </a:endParaRPr>
          </a:p>
          <a:p>
            <a:pPr>
              <a:buClr>
                <a:srgbClr val="C00000"/>
              </a:buClr>
              <a:buNone/>
            </a:pPr>
            <a:endParaRPr lang="en-US" b="1" i="1" dirty="0" smtClean="0">
              <a:latin typeface="Times New Roman" pitchFamily="18" charset="0"/>
              <a:cs typeface="Times New Roman" pitchFamily="18" charset="0"/>
            </a:endParaRPr>
          </a:p>
          <a:p>
            <a:pPr>
              <a:buClr>
                <a:srgbClr val="C00000"/>
              </a:buClr>
              <a:buNone/>
            </a:pPr>
            <a:endParaRPr lang="en-US" b="1" i="1" dirty="0" smtClean="0">
              <a:latin typeface="Times New Roman" pitchFamily="18" charset="0"/>
              <a:cs typeface="Times New Roman" pitchFamily="18" charset="0"/>
            </a:endParaRPr>
          </a:p>
          <a:p>
            <a:pPr>
              <a:buClr>
                <a:srgbClr val="C00000"/>
              </a:buClr>
              <a:buNone/>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en-US" b="1" dirty="0" smtClean="0">
                <a:latin typeface="Times New Roman" pitchFamily="18" charset="0"/>
                <a:cs typeface="Times New Roman" pitchFamily="18" charset="0"/>
              </a:rPr>
              <a:t>Series field current </a:t>
            </a:r>
          </a:p>
          <a:p>
            <a:pPr>
              <a:buClr>
                <a:srgbClr val="C00000"/>
              </a:buClr>
              <a:buFont typeface="Wingdings" pitchFamily="2" charset="2"/>
              <a:buChar char="Ø"/>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pt-BR" b="1" dirty="0" smtClean="0">
                <a:latin typeface="Times New Roman" pitchFamily="18" charset="0"/>
                <a:cs typeface="Times New Roman" pitchFamily="18" charset="0"/>
              </a:rPr>
              <a:t>Terminal voltage</a:t>
            </a:r>
          </a:p>
          <a:p>
            <a:pPr>
              <a:buClr>
                <a:srgbClr val="C00000"/>
              </a:buClr>
              <a:buFont typeface="Wingdings" pitchFamily="2" charset="2"/>
              <a:buChar char="Ø"/>
            </a:pPr>
            <a:endParaRPr lang="pt-BR" b="1" dirty="0" smtClean="0">
              <a:latin typeface="Times New Roman" pitchFamily="18" charset="0"/>
              <a:cs typeface="Times New Roman" pitchFamily="18" charset="0"/>
            </a:endParaRPr>
          </a:p>
          <a:p>
            <a:pPr>
              <a:buClr>
                <a:srgbClr val="C00000"/>
              </a:buClr>
              <a:buFont typeface="Wingdings" pitchFamily="2" charset="2"/>
              <a:buChar char="Ø"/>
            </a:pPr>
            <a:r>
              <a:rPr lang="en-US" b="1" dirty="0" smtClean="0">
                <a:latin typeface="Times New Roman" pitchFamily="18" charset="0"/>
                <a:cs typeface="Times New Roman" pitchFamily="18" charset="0"/>
              </a:rPr>
              <a:t>Power developed =           </a:t>
            </a:r>
            <a:r>
              <a:rPr lang="en-US" b="1" i="1" dirty="0" smtClean="0">
                <a:latin typeface="Times New Roman" pitchFamily="18" charset="0"/>
                <a:cs typeface="Times New Roman" pitchFamily="18" charset="0"/>
              </a:rPr>
              <a:t>      </a:t>
            </a:r>
          </a:p>
          <a:p>
            <a:pPr>
              <a:buClr>
                <a:srgbClr val="C00000"/>
              </a:buClr>
              <a:buFont typeface="Wingdings" pitchFamily="2" charset="2"/>
              <a:buChar char="Ø"/>
            </a:pPr>
            <a:endParaRPr lang="en-US" b="1" i="1" dirty="0" smtClean="0">
              <a:latin typeface="Times New Roman" pitchFamily="18" charset="0"/>
              <a:cs typeface="Times New Roman" pitchFamily="18" charset="0"/>
            </a:endParaRPr>
          </a:p>
          <a:p>
            <a:pPr>
              <a:buClr>
                <a:srgbClr val="C00000"/>
              </a:buClr>
              <a:buFont typeface="Wingdings" pitchFamily="2" charset="2"/>
              <a:buChar char="Ø"/>
            </a:pPr>
            <a:r>
              <a:rPr lang="en-US" b="1" i="1" dirty="0" smtClean="0">
                <a:latin typeface="Times New Roman" pitchFamily="18" charset="0"/>
                <a:cs typeface="Times New Roman" pitchFamily="18" charset="0"/>
              </a:rPr>
              <a:t>  Power output =</a:t>
            </a:r>
          </a:p>
        </p:txBody>
      </p:sp>
      <p:graphicFrame>
        <p:nvGraphicFramePr>
          <p:cNvPr id="280585" name="Object 9"/>
          <p:cNvGraphicFramePr>
            <a:graphicFrameLocks noChangeAspect="1"/>
          </p:cNvGraphicFramePr>
          <p:nvPr/>
        </p:nvGraphicFramePr>
        <p:xfrm>
          <a:off x="4191000" y="2133600"/>
          <a:ext cx="4267200" cy="1447800"/>
        </p:xfrm>
        <a:graphic>
          <a:graphicData uri="http://schemas.openxmlformats.org/presentationml/2006/ole">
            <p:oleObj spid="_x0000_s247810" name="Equation" r:id="rId4" imgW="1765080" imgH="685800" progId="Equation.3">
              <p:embed/>
            </p:oleObj>
          </a:graphicData>
        </a:graphic>
      </p:graphicFrame>
      <p:graphicFrame>
        <p:nvGraphicFramePr>
          <p:cNvPr id="280586" name="Object 10"/>
          <p:cNvGraphicFramePr>
            <a:graphicFrameLocks noChangeAspect="1"/>
          </p:cNvGraphicFramePr>
          <p:nvPr/>
        </p:nvGraphicFramePr>
        <p:xfrm>
          <a:off x="6096000" y="3810000"/>
          <a:ext cx="1171575" cy="533400"/>
        </p:xfrm>
        <a:graphic>
          <a:graphicData uri="http://schemas.openxmlformats.org/presentationml/2006/ole">
            <p:oleObj spid="_x0000_s247811" name="Equation" r:id="rId5" imgW="482400" imgH="228600" progId="Equation.3">
              <p:embed/>
            </p:oleObj>
          </a:graphicData>
        </a:graphic>
      </p:graphicFrame>
      <p:graphicFrame>
        <p:nvGraphicFramePr>
          <p:cNvPr id="280587" name="Object 11"/>
          <p:cNvGraphicFramePr>
            <a:graphicFrameLocks noChangeAspect="1"/>
          </p:cNvGraphicFramePr>
          <p:nvPr/>
        </p:nvGraphicFramePr>
        <p:xfrm>
          <a:off x="5867400" y="4419600"/>
          <a:ext cx="2655888" cy="457200"/>
        </p:xfrm>
        <a:graphic>
          <a:graphicData uri="http://schemas.openxmlformats.org/presentationml/2006/ole">
            <p:oleObj spid="_x0000_s247812" name="Equation" r:id="rId6" imgW="1320480" imgH="241200" progId="Equation.3">
              <p:embed/>
            </p:oleObj>
          </a:graphicData>
        </a:graphic>
      </p:graphicFrame>
      <p:graphicFrame>
        <p:nvGraphicFramePr>
          <p:cNvPr id="280588" name="Object 12"/>
          <p:cNvGraphicFramePr>
            <a:graphicFrameLocks noChangeAspect="1"/>
          </p:cNvGraphicFramePr>
          <p:nvPr/>
        </p:nvGraphicFramePr>
        <p:xfrm>
          <a:off x="6019800" y="4953000"/>
          <a:ext cx="609600" cy="457200"/>
        </p:xfrm>
        <a:graphic>
          <a:graphicData uri="http://schemas.openxmlformats.org/presentationml/2006/ole">
            <p:oleObj spid="_x0000_s247813" name="Equation" r:id="rId7" imgW="330120" imgH="241200" progId="Equation.3">
              <p:embed/>
            </p:oleObj>
          </a:graphicData>
        </a:graphic>
      </p:graphicFrame>
      <p:graphicFrame>
        <p:nvGraphicFramePr>
          <p:cNvPr id="280589" name="Object 13"/>
          <p:cNvGraphicFramePr>
            <a:graphicFrameLocks noChangeAspect="1"/>
          </p:cNvGraphicFramePr>
          <p:nvPr/>
        </p:nvGraphicFramePr>
        <p:xfrm>
          <a:off x="5791200" y="5486400"/>
          <a:ext cx="620713" cy="409575"/>
        </p:xfrm>
        <a:graphic>
          <a:graphicData uri="http://schemas.openxmlformats.org/presentationml/2006/ole">
            <p:oleObj spid="_x0000_s247814" name="Equation" r:id="rId8" imgW="304560" imgH="215640" progId="Equation.3">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0"/>
            <a:ext cx="7886700" cy="5719763"/>
          </a:xfrm>
        </p:spPr>
        <p:txBody>
          <a:bodyPr>
            <a:normAutofit/>
          </a:bodyPr>
          <a:lstStyle/>
          <a:p>
            <a:pPr marL="342900" indent="-342900" algn="just">
              <a:lnSpc>
                <a:spcPct val="120000"/>
              </a:lnSpc>
              <a:spcBef>
                <a:spcPts val="0"/>
              </a:spcBef>
              <a:buClr>
                <a:srgbClr val="C00000"/>
              </a:buClr>
              <a:buFont typeface="Wingdings" panose="05000000000000000000" pitchFamily="2" charset="2"/>
              <a:buChar char="Ø"/>
            </a:pPr>
            <a:r>
              <a:rPr lang="en-US" sz="2400" b="1" dirty="0" smtClean="0">
                <a:solidFill>
                  <a:srgbClr val="C00000"/>
                </a:solidFill>
                <a:latin typeface="Times New Roman" panose="02020603050405020304" pitchFamily="18" charset="0"/>
                <a:cs typeface="Times New Roman" panose="02020603050405020304" pitchFamily="18" charset="0"/>
              </a:rPr>
              <a:t>Problem 23: </a:t>
            </a:r>
            <a:r>
              <a:rPr lang="en-US" sz="2400" b="1" dirty="0" smtClean="0">
                <a:solidFill>
                  <a:srgbClr val="000066"/>
                </a:solidFill>
                <a:latin typeface="Times New Roman" pitchFamily="18" charset="0"/>
                <a:cs typeface="Times New Roman" pitchFamily="18" charset="0"/>
              </a:rPr>
              <a:t>A load of 20 kW at 230 V is supplied by a compound DC generator. If the series, shunt field and armature resistances are 0·05, 115 and 0.1 ohm respectively. Calculate the generated </a:t>
            </a:r>
            <a:r>
              <a:rPr lang="en-US" sz="2400" b="1" dirty="0" err="1" smtClean="0">
                <a:solidFill>
                  <a:srgbClr val="000066"/>
                </a:solidFill>
                <a:latin typeface="Times New Roman" pitchFamily="18" charset="0"/>
                <a:cs typeface="Times New Roman" pitchFamily="18" charset="0"/>
              </a:rPr>
              <a:t>emf</a:t>
            </a:r>
            <a:r>
              <a:rPr lang="en-US" sz="2400" b="1" dirty="0" smtClean="0">
                <a:solidFill>
                  <a:srgbClr val="000066"/>
                </a:solidFill>
                <a:latin typeface="Times New Roman" pitchFamily="18" charset="0"/>
                <a:cs typeface="Times New Roman" pitchFamily="18" charset="0"/>
              </a:rPr>
              <a:t> when the generator is connected as long shunt.</a:t>
            </a:r>
          </a:p>
          <a:p>
            <a:pPr marL="342900" indent="-342900" algn="just">
              <a:lnSpc>
                <a:spcPct val="50000"/>
              </a:lnSpc>
              <a:spcBef>
                <a:spcPts val="0"/>
              </a:spcBef>
              <a:buClr>
                <a:srgbClr val="C00000"/>
              </a:buClr>
              <a:buFont typeface="Wingdings" panose="05000000000000000000" pitchFamily="2" charset="2"/>
              <a:buChar char="Ø"/>
            </a:pPr>
            <a:endParaRPr lang="en-US" sz="2400" b="1" dirty="0" smtClean="0">
              <a:solidFill>
                <a:srgbClr val="000066"/>
              </a:solidFill>
              <a:latin typeface="Times New Roman" pitchFamily="18" charset="0"/>
              <a:cs typeface="Times New Roman" pitchFamily="18" charset="0"/>
            </a:endParaRPr>
          </a:p>
          <a:p>
            <a:pPr marL="342900" indent="-342900" algn="just">
              <a:lnSpc>
                <a:spcPct val="120000"/>
              </a:lnSpc>
              <a:spcBef>
                <a:spcPts val="0"/>
              </a:spcBef>
              <a:buClr>
                <a:srgbClr val="C00000"/>
              </a:buClr>
              <a:buFont typeface="Wingdings" panose="05000000000000000000" pitchFamily="2" charset="2"/>
              <a:buChar char="Ø"/>
            </a:pPr>
            <a:r>
              <a:rPr lang="en-US" sz="2400" b="1" dirty="0" smtClean="0">
                <a:solidFill>
                  <a:srgbClr val="C00000"/>
                </a:solidFill>
                <a:latin typeface="Times New Roman" panose="02020603050405020304" pitchFamily="18" charset="0"/>
                <a:cs typeface="Times New Roman" panose="02020603050405020304" pitchFamily="18" charset="0"/>
              </a:rPr>
              <a:t>Problem 24:</a:t>
            </a:r>
            <a:r>
              <a:rPr lang="en-US" sz="2400" b="1" dirty="0" smtClean="0">
                <a:solidFill>
                  <a:srgbClr val="000066"/>
                </a:solidFill>
                <a:latin typeface="Times New Roman" panose="02020603050405020304" pitchFamily="18" charset="0"/>
                <a:cs typeface="Times New Roman" panose="02020603050405020304" pitchFamily="18" charset="0"/>
              </a:rPr>
              <a:t> A load of 7.5 kW at 230V is supplied by a short-shunt cumulatively compound DC generator. If the armature, series and shunt field resistances are 0·4, 0·3 and 100 ohm respectively. Calculate the induced </a:t>
            </a:r>
            <a:r>
              <a:rPr lang="en-US" sz="2400" b="1" dirty="0" err="1" smtClean="0">
                <a:solidFill>
                  <a:srgbClr val="000066"/>
                </a:solidFill>
                <a:latin typeface="Times New Roman" pitchFamily="18" charset="0"/>
                <a:cs typeface="Times New Roman" pitchFamily="18" charset="0"/>
              </a:rPr>
              <a:t>emf</a:t>
            </a:r>
            <a:r>
              <a:rPr lang="en-US" sz="2400" b="1" dirty="0" smtClean="0">
                <a:solidFill>
                  <a:srgbClr val="000066"/>
                </a:solidFill>
                <a:latin typeface="Times New Roman" pitchFamily="18" charset="0"/>
                <a:cs typeface="Times New Roman" pitchFamily="18" charset="0"/>
              </a:rPr>
              <a:t> and the load resistance.</a:t>
            </a:r>
            <a:endParaRPr lang="en-US" sz="2400" b="1" baseline="-25000" dirty="0" smtClean="0">
              <a:solidFill>
                <a:srgbClr val="000066"/>
              </a:solidFill>
              <a:latin typeface="Times New Roman" pitchFamily="18" charset="0"/>
              <a:cs typeface="Times New Roman" pitchFamily="18" charset="0"/>
            </a:endParaRPr>
          </a:p>
          <a:p>
            <a:pPr>
              <a:buNone/>
            </a:pPr>
            <a:endParaRPr lang="en-US" b="1" dirty="0" smtClean="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87</a:t>
            </a:fld>
            <a:endParaRPr lang="en-US"/>
          </a:p>
        </p:txBody>
      </p:sp>
      <p:sp>
        <p:nvSpPr>
          <p:cNvPr id="5" name="Content Placeholder 4"/>
          <p:cNvSpPr>
            <a:spLocks noGrp="1"/>
          </p:cNvSpPr>
          <p:nvPr>
            <p:ph idx="1"/>
          </p:nvPr>
        </p:nvSpPr>
        <p:spPr>
          <a:xfrm>
            <a:off x="304800" y="304800"/>
            <a:ext cx="8458200" cy="5029200"/>
          </a:xfrm>
        </p:spPr>
        <p:txBody>
          <a:bodyPr>
            <a:noAutofit/>
          </a:bodyPr>
          <a:lstStyle/>
          <a:p>
            <a:pPr marL="0" indent="0" algn="ctr">
              <a:lnSpc>
                <a:spcPct val="130000"/>
              </a:lnSpc>
              <a:spcBef>
                <a:spcPts val="0"/>
              </a:spcBef>
              <a:spcAft>
                <a:spcPts val="600"/>
              </a:spcAft>
              <a:buClr>
                <a:srgbClr val="C00000"/>
              </a:buClr>
              <a:buNone/>
            </a:pPr>
            <a:r>
              <a:rPr lang="en-US" sz="3200" b="1" dirty="0" smtClean="0">
                <a:solidFill>
                  <a:srgbClr val="C00000"/>
                </a:solidFill>
                <a:latin typeface="Times New Roman" pitchFamily="18" charset="0"/>
                <a:cs typeface="Times New Roman" pitchFamily="18" charset="0"/>
              </a:rPr>
              <a:t>D.C Motors</a:t>
            </a:r>
            <a:endParaRPr lang="en-US" sz="3600" b="1" dirty="0" smtClean="0">
              <a:solidFill>
                <a:srgbClr val="C00000"/>
              </a:solidFill>
              <a:latin typeface="Times New Roman" panose="02020603050405020304" pitchFamily="18" charset="0"/>
              <a:cs typeface="Times New Roman" panose="02020603050405020304" pitchFamily="18" charset="0"/>
            </a:endParaRPr>
          </a:p>
          <a:p>
            <a:pPr marL="182880"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A machine that converts mechanical power into DC electrical power is called a DC generator. The same machine when used to convert DC electrical power into mechanical power, it known as a DC motor. </a:t>
            </a:r>
          </a:p>
          <a:p>
            <a:pPr marL="182880"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From construction point of view there is no difference between a DC generator and motor.</a:t>
            </a:r>
          </a:p>
          <a:p>
            <a:pPr marL="182880"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The DC motors are very useful where wide range of speeds and perfect speed regulation is required such as electric traction.</a:t>
            </a:r>
          </a:p>
          <a:p>
            <a:pPr marL="182880" algn="just">
              <a:lnSpc>
                <a:spcPct val="125000"/>
              </a:lnSpc>
              <a:spcBef>
                <a:spcPts val="0"/>
              </a:spcBef>
              <a:buClr>
                <a:srgbClr val="C00000"/>
              </a:buClr>
              <a:buFont typeface="Wingdings" pitchFamily="2" charset="2"/>
              <a:buChar char="Ø"/>
            </a:pPr>
            <a:r>
              <a:rPr lang="en-US" sz="2200" b="1" dirty="0" smtClean="0">
                <a:latin typeface="Times New Roman" pitchFamily="18" charset="0"/>
                <a:cs typeface="Times New Roman" pitchFamily="18" charset="0"/>
              </a:rPr>
              <a:t>Electric motors are used for driving industrial machines, e.g., hammers, presses, drilling machines, lathes, rollers in paper and steel industry, blowers for furnaces, etc., and domestic appliances, e.g., refrigerators, fans, water pumps, toys, mixers, etc.</a:t>
            </a:r>
          </a:p>
          <a:p>
            <a:pPr marL="182880" algn="just">
              <a:lnSpc>
                <a:spcPct val="50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a:p>
            <a:pPr marL="182880" algn="just">
              <a:lnSpc>
                <a:spcPct val="125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88</a:t>
            </a:fld>
            <a:endParaRPr lang="en-US"/>
          </a:p>
        </p:txBody>
      </p:sp>
      <p:sp>
        <p:nvSpPr>
          <p:cNvPr id="5" name="Content Placeholder 4"/>
          <p:cNvSpPr>
            <a:spLocks noGrp="1"/>
          </p:cNvSpPr>
          <p:nvPr>
            <p:ph idx="1"/>
          </p:nvPr>
        </p:nvSpPr>
        <p:spPr>
          <a:xfrm>
            <a:off x="304800" y="304800"/>
            <a:ext cx="8305800" cy="5029200"/>
          </a:xfrm>
        </p:spPr>
        <p:txBody>
          <a:bodyPr>
            <a:noAutofit/>
          </a:bodyPr>
          <a:lstStyle/>
          <a:p>
            <a:pPr marL="0" indent="0" algn="ctr">
              <a:lnSpc>
                <a:spcPct val="130000"/>
              </a:lnSpc>
              <a:spcBef>
                <a:spcPts val="0"/>
              </a:spcBef>
              <a:spcAft>
                <a:spcPts val="600"/>
              </a:spcAft>
              <a:buClr>
                <a:srgbClr val="C00000"/>
              </a:buClr>
              <a:buNone/>
            </a:pPr>
            <a:r>
              <a:rPr lang="en-US" sz="2800" b="1" dirty="0" smtClean="0">
                <a:solidFill>
                  <a:srgbClr val="C00000"/>
                </a:solidFill>
                <a:latin typeface="Times New Roman" pitchFamily="18" charset="0"/>
                <a:cs typeface="Times New Roman" pitchFamily="18" charset="0"/>
              </a:rPr>
              <a:t>Principle of operation of D.C Motors</a:t>
            </a:r>
            <a:endParaRPr lang="en-US" sz="2800" b="1" dirty="0" smtClean="0">
              <a:latin typeface="Times New Roman" pitchFamily="18" charset="0"/>
              <a:cs typeface="Times New Roman" pitchFamily="18" charset="0"/>
            </a:endParaRPr>
          </a:p>
          <a:p>
            <a:pPr marL="182880" algn="just">
              <a:lnSpc>
                <a:spcPct val="125000"/>
              </a:lnSpc>
              <a:spcBef>
                <a:spcPts val="0"/>
              </a:spcBef>
              <a:buClr>
                <a:srgbClr val="C00000"/>
              </a:buClr>
              <a:buFont typeface="Wingdings" pitchFamily="2" charset="2"/>
              <a:buChar char="Ø"/>
            </a:pPr>
            <a:r>
              <a:rPr lang="en-US" sz="2000" b="1" dirty="0" smtClean="0">
                <a:latin typeface="Times New Roman" pitchFamily="18" charset="0"/>
                <a:cs typeface="Times New Roman" pitchFamily="18" charset="0"/>
              </a:rPr>
              <a:t>The principle of working of a DC motor is that "whenever a current carrying conductor is placed in a magnetic field, it experiences a mechanical force". </a:t>
            </a:r>
          </a:p>
          <a:p>
            <a:pPr marL="182880" algn="just">
              <a:lnSpc>
                <a:spcPct val="125000"/>
              </a:lnSpc>
              <a:spcBef>
                <a:spcPts val="0"/>
              </a:spcBef>
              <a:buClr>
                <a:srgbClr val="C00000"/>
              </a:buClr>
              <a:buFont typeface="Wingdings" pitchFamily="2" charset="2"/>
              <a:buChar char="Ø"/>
            </a:pPr>
            <a:r>
              <a:rPr lang="en-US" sz="2000" b="1" dirty="0" smtClean="0">
                <a:latin typeface="Times New Roman" pitchFamily="18" charset="0"/>
                <a:cs typeface="Times New Roman" pitchFamily="18" charset="0"/>
              </a:rPr>
              <a:t>The direction of this force is given by Fleming's left hand rule and it's magnitude is given by F = BIL. This force tending to rotate the armature.</a:t>
            </a:r>
          </a:p>
          <a:p>
            <a:pPr marL="182880" algn="just">
              <a:lnSpc>
                <a:spcPct val="125000"/>
              </a:lnSpc>
              <a:spcBef>
                <a:spcPts val="0"/>
              </a:spcBef>
              <a:buClr>
                <a:srgbClr val="C00000"/>
              </a:buClr>
              <a:buFont typeface="Wingdings" pitchFamily="2" charset="2"/>
              <a:buChar char="Ø"/>
            </a:pPr>
            <a:r>
              <a:rPr lang="en-US" sz="2000" b="1" dirty="0" smtClean="0">
                <a:latin typeface="Times New Roman" pitchFamily="18" charset="0"/>
                <a:cs typeface="Times New Roman" pitchFamily="18" charset="0"/>
              </a:rPr>
              <a:t>where, B = magnetic flux density, I = current and L = length of the conductor within the magnetic field.</a:t>
            </a:r>
          </a:p>
          <a:p>
            <a:pPr marL="182880" algn="just">
              <a:lnSpc>
                <a:spcPct val="125000"/>
              </a:lnSpc>
              <a:spcBef>
                <a:spcPts val="0"/>
              </a:spcBef>
              <a:buClr>
                <a:srgbClr val="C00000"/>
              </a:buClr>
              <a:buFont typeface="Wingdings" pitchFamily="2" charset="2"/>
              <a:buChar char="Ø"/>
            </a:pPr>
            <a:endParaRPr lang="en-US" sz="2400" b="1" dirty="0" smtClean="0">
              <a:latin typeface="Times New Roman" pitchFamily="18" charset="0"/>
              <a:cs typeface="Times New Roman" pitchFamily="18" charset="0"/>
            </a:endParaRPr>
          </a:p>
        </p:txBody>
      </p:sp>
      <p:pic>
        <p:nvPicPr>
          <p:cNvPr id="7" name="Picture 6" descr="dc.jpg"/>
          <p:cNvPicPr>
            <a:picLocks noChangeAspect="1"/>
          </p:cNvPicPr>
          <p:nvPr/>
        </p:nvPicPr>
        <p:blipFill>
          <a:blip r:embed="rId2"/>
          <a:stretch>
            <a:fillRect/>
          </a:stretch>
        </p:blipFill>
        <p:spPr>
          <a:xfrm>
            <a:off x="914400" y="3581400"/>
            <a:ext cx="7391400" cy="2952750"/>
          </a:xfrm>
          <a:prstGeom prst="rect">
            <a:avLst/>
          </a:prstGeom>
        </p:spPr>
      </p:pic>
    </p:spTree>
    <p:extLst>
      <p:ext uri="{BB962C8B-B14F-4D97-AF65-F5344CB8AC3E}">
        <p14:creationId xmlns="" xmlns:p14="http://schemas.microsoft.com/office/powerpoint/2010/main" val="15211239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rect_Current_Electrical_Motor_Model(_DC_Motor_)_50_degree_split_ring.gif"/>
          <p:cNvPicPr>
            <a:picLocks noGrp="1" noChangeAspect="1"/>
          </p:cNvPicPr>
          <p:nvPr>
            <p:ph idx="1"/>
          </p:nvPr>
        </p:nvPicPr>
        <p:blipFill>
          <a:blip r:embed="rId2"/>
          <a:stretch>
            <a:fillRect/>
          </a:stretch>
        </p:blipFill>
        <p:spPr>
          <a:xfrm>
            <a:off x="1752600" y="3352800"/>
            <a:ext cx="5638800" cy="3276600"/>
          </a:xfrm>
        </p:spPr>
      </p:pic>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89</a:t>
            </a:fld>
            <a:endParaRPr lang="en-US"/>
          </a:p>
        </p:txBody>
      </p:sp>
      <p:sp>
        <p:nvSpPr>
          <p:cNvPr id="2" name="Rectangle 1"/>
          <p:cNvSpPr/>
          <p:nvPr/>
        </p:nvSpPr>
        <p:spPr>
          <a:xfrm>
            <a:off x="609600" y="381000"/>
            <a:ext cx="8077200" cy="3000821"/>
          </a:xfrm>
          <a:prstGeom prst="rect">
            <a:avLst/>
          </a:prstGeom>
        </p:spPr>
        <p:txBody>
          <a:bodyPr wrap="square">
            <a:spAutoFit/>
          </a:bodyPr>
          <a:lstStyle/>
          <a:p>
            <a:pPr algn="just">
              <a:buClr>
                <a:srgbClr val="C00000"/>
              </a:buClr>
              <a:buFont typeface="Wingdings" pitchFamily="2" charset="2"/>
              <a:buChar char="Ø"/>
            </a:pPr>
            <a:r>
              <a:rPr lang="en-US" sz="2100" b="1" dirty="0" smtClean="0">
                <a:latin typeface="Times New Roman" pitchFamily="18" charset="0"/>
                <a:cs typeface="Times New Roman" pitchFamily="18" charset="0"/>
              </a:rPr>
              <a:t>For simplicity, consider only one coil of the armature placed in the magnetic field produced by a bipolar machine [see Fig. 1(a)]. </a:t>
            </a:r>
          </a:p>
          <a:p>
            <a:pPr algn="just">
              <a:buClr>
                <a:srgbClr val="C00000"/>
              </a:buClr>
              <a:buFont typeface="Wingdings" pitchFamily="2" charset="2"/>
              <a:buChar char="Ø"/>
            </a:pPr>
            <a:r>
              <a:rPr lang="en-US" sz="2100" b="1" dirty="0" smtClean="0">
                <a:latin typeface="Times New Roman" pitchFamily="18" charset="0"/>
                <a:cs typeface="Times New Roman" pitchFamily="18" charset="0"/>
              </a:rPr>
              <a:t>When DC supply is connected to the coil, current flows through it which sets up its own field as shown in Fig. 1(b). </a:t>
            </a:r>
          </a:p>
          <a:p>
            <a:pPr algn="just">
              <a:buClr>
                <a:srgbClr val="C00000"/>
              </a:buClr>
              <a:buFont typeface="Wingdings" pitchFamily="2" charset="2"/>
              <a:buChar char="Ø"/>
            </a:pPr>
            <a:r>
              <a:rPr lang="en-US" sz="2100" b="1" dirty="0" smtClean="0">
                <a:latin typeface="Times New Roman" pitchFamily="18" charset="0"/>
                <a:cs typeface="Times New Roman" pitchFamily="18" charset="0"/>
              </a:rPr>
              <a:t>By the interaction of the two fields (i.e., field produced by the main poles and the coil), a resultant field is set up as shown in Fig. 1(c). </a:t>
            </a:r>
          </a:p>
          <a:p>
            <a:pPr algn="just">
              <a:buClr>
                <a:srgbClr val="C00000"/>
              </a:buClr>
              <a:buFont typeface="Wingdings" pitchFamily="2" charset="2"/>
              <a:buChar char="Ø"/>
            </a:pPr>
            <a:r>
              <a:rPr lang="en-US" sz="2100" b="1" dirty="0" smtClean="0">
                <a:latin typeface="Times New Roman" pitchFamily="18" charset="0"/>
                <a:cs typeface="Times New Roman" pitchFamily="18" charset="0"/>
              </a:rPr>
              <a:t>The tendency of this is to come to its original position i.e., in straight line due to which force is exerted on the two coil sides and torque develops which rotates the coil.</a:t>
            </a:r>
            <a:endParaRPr lang="en-US" sz="21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9</a:t>
            </a:fld>
            <a:endParaRPr lang="en-US"/>
          </a:p>
        </p:txBody>
      </p:sp>
      <p:sp>
        <p:nvSpPr>
          <p:cNvPr id="3" name="Content Placeholder 2"/>
          <p:cNvSpPr>
            <a:spLocks noGrp="1"/>
          </p:cNvSpPr>
          <p:nvPr>
            <p:ph sz="half" idx="1"/>
          </p:nvPr>
        </p:nvSpPr>
        <p:spPr>
          <a:xfrm>
            <a:off x="304800" y="685800"/>
            <a:ext cx="8305800" cy="5746751"/>
          </a:xfrm>
        </p:spPr>
        <p:txBody>
          <a:bodyPr>
            <a:noAutofit/>
          </a:bodyPr>
          <a:lstStyle/>
          <a:p>
            <a:pPr algn="just">
              <a:lnSpc>
                <a:spcPct val="150000"/>
              </a:lnSpc>
              <a:spcBef>
                <a:spcPts val="0"/>
              </a:spcBef>
              <a:buFont typeface="Wingdings" panose="05000000000000000000" pitchFamily="2" charset="2"/>
              <a:buChar char="Ø"/>
            </a:pPr>
            <a:r>
              <a:rPr lang="en-IN" altLang="en-US" sz="2400" b="1" dirty="0" smtClean="0">
                <a:solidFill>
                  <a:srgbClr val="C00000"/>
                </a:solidFill>
                <a:latin typeface="Times New Roman" pitchFamily="18" charset="0"/>
                <a:cs typeface="Times New Roman" pitchFamily="18" charset="0"/>
              </a:rPr>
              <a:t> </a:t>
            </a:r>
            <a:r>
              <a:rPr lang="en-IN" altLang="en-US" sz="2400" b="1" dirty="0">
                <a:latin typeface="Times New Roman" pitchFamily="18" charset="0"/>
                <a:cs typeface="Times New Roman" pitchFamily="18" charset="0"/>
              </a:rPr>
              <a:t>W</a:t>
            </a:r>
            <a:r>
              <a:rPr lang="en-IN" altLang="en-US" sz="2400" b="1" dirty="0" smtClean="0">
                <a:latin typeface="Times New Roman" pitchFamily="18" charset="0"/>
                <a:cs typeface="Times New Roman" pitchFamily="18" charset="0"/>
              </a:rPr>
              <a:t>hen</a:t>
            </a:r>
            <a:r>
              <a:rPr lang="en-US" sz="2400" b="1" dirty="0" smtClean="0">
                <a:latin typeface="Times New Roman" pitchFamily="18" charset="0"/>
                <a:cs typeface="Times New Roman" pitchFamily="18" charset="0"/>
              </a:rPr>
              <a:t> small change in energy is </a:t>
            </a:r>
            <a:r>
              <a:rPr lang="en-US" sz="2400" b="1" i="1" dirty="0" err="1" smtClean="0">
                <a:latin typeface="Times New Roman" pitchFamily="18" charset="0"/>
                <a:cs typeface="Times New Roman" pitchFamily="18" charset="0"/>
              </a:rPr>
              <a:t>dw</a:t>
            </a:r>
            <a:r>
              <a:rPr lang="en-US" sz="2400" b="1" dirty="0" smtClean="0">
                <a:latin typeface="Times New Roman" pitchFamily="18" charset="0"/>
                <a:cs typeface="Times New Roman" pitchFamily="18" charset="0"/>
              </a:rPr>
              <a:t> and change in time </a:t>
            </a:r>
            <a:r>
              <a:rPr lang="en-US" sz="2400" b="1" i="1" dirty="0" err="1" smtClean="0">
                <a:latin typeface="Times New Roman" pitchFamily="18" charset="0"/>
                <a:cs typeface="Times New Roman" pitchFamily="18" charset="0"/>
              </a:rPr>
              <a:t>dt</a:t>
            </a:r>
            <a:r>
              <a:rPr lang="en-US" sz="2400" b="1" dirty="0" smtClean="0">
                <a:latin typeface="Times New Roman" pitchFamily="18" charset="0"/>
                <a:cs typeface="Times New Roman" pitchFamily="18" charset="0"/>
              </a:rPr>
              <a:t>, then power equation is </a:t>
            </a:r>
          </a:p>
          <a:p>
            <a:pPr algn="just">
              <a:lnSpc>
                <a:spcPct val="150000"/>
              </a:lnSpc>
              <a:spcBef>
                <a:spcPts val="0"/>
              </a:spcBef>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Font typeface="Wingdings" panose="05000000000000000000" pitchFamily="2" charset="2"/>
              <a:buChar char="Ø"/>
            </a:pPr>
            <a:endParaRPr lang="en-US" sz="2400" b="1" dirty="0" smtClean="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400" b="1" dirty="0">
              <a:solidFill>
                <a:srgbClr val="000066"/>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400" b="1" dirty="0">
              <a:solidFill>
                <a:srgbClr val="C00000"/>
              </a:solidFill>
              <a:latin typeface="Times New Roman" pitchFamily="18" charset="0"/>
              <a:cs typeface="Times New Roman" pitchFamily="18" charset="0"/>
            </a:endParaRPr>
          </a:p>
          <a:p>
            <a:pPr marL="0" indent="0" algn="just">
              <a:lnSpc>
                <a:spcPct val="150000"/>
              </a:lnSpc>
              <a:spcBef>
                <a:spcPts val="0"/>
              </a:spcBef>
              <a:buClr>
                <a:srgbClr val="C00000"/>
              </a:buClr>
              <a:buNone/>
            </a:pPr>
            <a:endParaRPr lang="en-IN" altLang="en-US" sz="2400" b="1" dirty="0" smtClean="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IN" altLang="en-US" sz="2400" b="1" dirty="0" smtClean="0">
                <a:latin typeface="Times New Roman" pitchFamily="18" charset="0"/>
                <a:cs typeface="Times New Roman" pitchFamily="18" charset="0"/>
              </a:rPr>
              <a:t>the power is expressed in </a:t>
            </a:r>
            <a:r>
              <a:rPr lang="en-IN" altLang="en-US" sz="2400" b="1" dirty="0" err="1" smtClean="0">
                <a:latin typeface="Times New Roman" pitchFamily="18" charset="0"/>
                <a:cs typeface="Times New Roman" pitchFamily="18" charset="0"/>
              </a:rPr>
              <a:t>millwatts</a:t>
            </a:r>
            <a:r>
              <a:rPr lang="en-IN" altLang="en-US" sz="2400" b="1" dirty="0" smtClean="0">
                <a:latin typeface="Times New Roman" pitchFamily="18" charset="0"/>
                <a:cs typeface="Times New Roman" pitchFamily="18" charset="0"/>
              </a:rPr>
              <a:t> </a:t>
            </a:r>
            <a:r>
              <a:rPr lang="en-IN" altLang="en-US" sz="2400" b="1" i="1" dirty="0" smtClean="0">
                <a:latin typeface="Times New Roman" pitchFamily="18" charset="0"/>
                <a:cs typeface="Times New Roman" pitchFamily="18" charset="0"/>
              </a:rPr>
              <a:t>(</a:t>
            </a:r>
            <a:r>
              <a:rPr lang="en-IN" altLang="en-US" sz="2400" b="1" i="1" dirty="0" err="1" smtClean="0">
                <a:latin typeface="Times New Roman" pitchFamily="18" charset="0"/>
                <a:cs typeface="Times New Roman" pitchFamily="18" charset="0"/>
              </a:rPr>
              <a:t>mW</a:t>
            </a:r>
            <a:r>
              <a:rPr lang="en-IN" altLang="en-US" sz="2400" b="1" i="1" dirty="0" smtClean="0">
                <a:latin typeface="Times New Roman" pitchFamily="18" charset="0"/>
                <a:cs typeface="Times New Roman" pitchFamily="18" charset="0"/>
              </a:rPr>
              <a:t>), </a:t>
            </a:r>
            <a:r>
              <a:rPr lang="en-IN" altLang="en-US" sz="2400" b="1" dirty="0" smtClean="0">
                <a:latin typeface="Times New Roman" pitchFamily="18" charset="0"/>
                <a:cs typeface="Times New Roman" pitchFamily="18" charset="0"/>
              </a:rPr>
              <a:t>microwatts </a:t>
            </a:r>
            <a:r>
              <a:rPr lang="en-IN" altLang="en-US" sz="2400" b="1" i="1" dirty="0" smtClean="0">
                <a:latin typeface="Times New Roman" pitchFamily="18" charset="0"/>
                <a:cs typeface="Times New Roman" pitchFamily="18" charset="0"/>
              </a:rPr>
              <a:t>(µW</a:t>
            </a:r>
            <a:r>
              <a:rPr lang="en-IN" altLang="en-US" sz="2400" b="1" dirty="0" smtClean="0">
                <a:latin typeface="Times New Roman" pitchFamily="18" charset="0"/>
                <a:cs typeface="Times New Roman" pitchFamily="18" charset="0"/>
              </a:rPr>
              <a:t>), kilowatt </a:t>
            </a:r>
            <a:r>
              <a:rPr lang="en-IN" altLang="en-US" sz="2400" b="1" i="1" dirty="0" smtClean="0">
                <a:latin typeface="Times New Roman" pitchFamily="18" charset="0"/>
                <a:cs typeface="Times New Roman" pitchFamily="18" charset="0"/>
              </a:rPr>
              <a:t>(KW</a:t>
            </a:r>
            <a:r>
              <a:rPr lang="en-IN" altLang="en-US" sz="2400" b="1" dirty="0" smtClean="0">
                <a:latin typeface="Times New Roman" pitchFamily="18" charset="0"/>
                <a:cs typeface="Times New Roman" pitchFamily="18" charset="0"/>
              </a:rPr>
              <a:t>) and megawatt </a:t>
            </a:r>
            <a:r>
              <a:rPr lang="en-IN" altLang="en-US" sz="2400" b="1" i="1" dirty="0" smtClean="0">
                <a:latin typeface="Times New Roman" pitchFamily="18" charset="0"/>
                <a:cs typeface="Times New Roman" pitchFamily="18" charset="0"/>
              </a:rPr>
              <a:t>(MW</a:t>
            </a:r>
            <a:r>
              <a:rPr lang="en-IN" altLang="en-US" sz="2400" b="1" dirty="0" smtClean="0">
                <a:latin typeface="Times New Roman" pitchFamily="18" charset="0"/>
                <a:cs typeface="Times New Roman" pitchFamily="18" charset="0"/>
              </a:rPr>
              <a:t>)</a:t>
            </a:r>
          </a:p>
        </p:txBody>
      </p:sp>
      <p:graphicFrame>
        <p:nvGraphicFramePr>
          <p:cNvPr id="4" name="Object 2"/>
          <p:cNvGraphicFramePr>
            <a:graphicFrameLocks noChangeAspect="1"/>
          </p:cNvGraphicFramePr>
          <p:nvPr>
            <p:extLst>
              <p:ext uri="{D42A27DB-BD31-4B8C-83A1-F6EECF244321}">
                <p14:modId xmlns="" xmlns:p14="http://schemas.microsoft.com/office/powerpoint/2010/main" val="931454914"/>
              </p:ext>
            </p:extLst>
          </p:nvPr>
        </p:nvGraphicFramePr>
        <p:xfrm>
          <a:off x="1135063" y="2154239"/>
          <a:ext cx="6865937" cy="2570162"/>
        </p:xfrm>
        <a:graphic>
          <a:graphicData uri="http://schemas.openxmlformats.org/presentationml/2006/ole">
            <p:oleObj spid="_x0000_s221186" name="Equation" r:id="rId4" imgW="2286000" imgH="876300" progId="Equation.3">
              <p:embed/>
            </p:oleObj>
          </a:graphicData>
        </a:graphic>
      </p:graphicFrame>
    </p:spTree>
    <p:extLst>
      <p:ext uri="{BB962C8B-B14F-4D97-AF65-F5344CB8AC3E}">
        <p14:creationId xmlns="" xmlns:p14="http://schemas.microsoft.com/office/powerpoint/2010/main" val="41887432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90</a:t>
            </a:fld>
            <a:endParaRPr lang="en-US"/>
          </a:p>
        </p:txBody>
      </p:sp>
      <p:sp>
        <p:nvSpPr>
          <p:cNvPr id="5" name="Content Placeholder 4"/>
          <p:cNvSpPr>
            <a:spLocks noGrp="1"/>
          </p:cNvSpPr>
          <p:nvPr>
            <p:ph idx="1"/>
          </p:nvPr>
        </p:nvSpPr>
        <p:spPr>
          <a:xfrm>
            <a:off x="304800" y="228600"/>
            <a:ext cx="8534400" cy="5029200"/>
          </a:xfrm>
        </p:spPr>
        <p:txBody>
          <a:bodyPr>
            <a:noAutofit/>
          </a:bodyPr>
          <a:lstStyle/>
          <a:p>
            <a:pPr marL="0" indent="0" algn="ctr">
              <a:lnSpc>
                <a:spcPct val="130000"/>
              </a:lnSpc>
              <a:spcBef>
                <a:spcPts val="0"/>
              </a:spcBef>
              <a:spcAft>
                <a:spcPts val="1200"/>
              </a:spcAft>
              <a:buClr>
                <a:srgbClr val="C00000"/>
              </a:buClr>
              <a:buNone/>
            </a:pPr>
            <a:r>
              <a:rPr lang="en-US" sz="2800" b="1" dirty="0" smtClean="0">
                <a:solidFill>
                  <a:srgbClr val="C00000"/>
                </a:solidFill>
                <a:latin typeface="Times New Roman" panose="02020603050405020304" pitchFamily="18" charset="0"/>
                <a:cs typeface="Times New Roman" panose="02020603050405020304" pitchFamily="18" charset="0"/>
              </a:rPr>
              <a:t>Back EMF Equations of a Motor</a:t>
            </a:r>
          </a:p>
          <a:p>
            <a:pPr algn="just">
              <a:lnSpc>
                <a:spcPct val="100000"/>
              </a:lnSpc>
              <a:buFont typeface="Wingdings" pitchFamily="2" charset="2"/>
              <a:buChar char="Ø"/>
            </a:pPr>
            <a:r>
              <a:rPr lang="en-US" sz="2200" b="1" dirty="0" smtClean="0">
                <a:latin typeface="Times New Roman" pitchFamily="18" charset="0"/>
                <a:cs typeface="Times New Roman" pitchFamily="18" charset="0"/>
              </a:rPr>
              <a:t>It has been seen that when current is supplied to the armature conductors, as shown in Fig. 2(</a:t>
            </a:r>
            <a:r>
              <a:rPr lang="en-US" sz="2200" b="1" i="1" dirty="0" smtClean="0">
                <a:latin typeface="Times New Roman" pitchFamily="18" charset="0"/>
                <a:cs typeface="Times New Roman" pitchFamily="18" charset="0"/>
              </a:rPr>
              <a:t>a), </a:t>
            </a:r>
            <a:r>
              <a:rPr lang="en-US" sz="2200" b="1" dirty="0" smtClean="0">
                <a:latin typeface="Times New Roman" pitchFamily="18" charset="0"/>
                <a:cs typeface="Times New Roman" pitchFamily="18" charset="0"/>
              </a:rPr>
              <a:t>placed in the main magnetic field, torque develops and armature rotates. </a:t>
            </a:r>
          </a:p>
          <a:p>
            <a:pPr algn="just">
              <a:lnSpc>
                <a:spcPct val="100000"/>
              </a:lnSpc>
              <a:buFont typeface="Wingdings" pitchFamily="2" charset="2"/>
              <a:buChar char="Ø"/>
            </a:pPr>
            <a:r>
              <a:rPr lang="en-US" sz="2200" b="1" dirty="0" smtClean="0">
                <a:latin typeface="Times New Roman" pitchFamily="18" charset="0"/>
                <a:cs typeface="Times New Roman" pitchFamily="18" charset="0"/>
              </a:rPr>
              <a:t>Simultaneously, the armature conductors cut across the magnetic field and an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is induced in these conductors. The direction of this induced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in the armature conductors is determined by Fleming’s Right Hand Rule and is marked in Fig. 2(</a:t>
            </a:r>
            <a:r>
              <a:rPr lang="en-US" sz="2200" b="1" i="1" dirty="0" smtClean="0">
                <a:latin typeface="Times New Roman" pitchFamily="18" charset="0"/>
                <a:cs typeface="Times New Roman" pitchFamily="18" charset="0"/>
              </a:rPr>
              <a:t>b).</a:t>
            </a:r>
          </a:p>
          <a:p>
            <a:pPr algn="just">
              <a:lnSpc>
                <a:spcPct val="125000"/>
              </a:lnSpc>
              <a:spcBef>
                <a:spcPts val="0"/>
              </a:spcBef>
              <a:buClr>
                <a:srgbClr val="C00000"/>
              </a:buClr>
              <a:buFont typeface="Wingdings" pitchFamily="2" charset="2"/>
              <a:buChar char="Ø"/>
            </a:pPr>
            <a:endParaRPr lang="en-US" sz="2200" b="1" i="1" dirty="0">
              <a:latin typeface="Times New Roman" pitchFamily="18" charset="0"/>
              <a:cs typeface="Times New Roman" pitchFamily="18" charset="0"/>
            </a:endParaRPr>
          </a:p>
          <a:p>
            <a:pPr marL="0" indent="0" algn="just">
              <a:lnSpc>
                <a:spcPct val="125000"/>
              </a:lnSpc>
              <a:spcBef>
                <a:spcPts val="0"/>
              </a:spcBef>
              <a:buClr>
                <a:srgbClr val="C00000"/>
              </a:buClr>
              <a:buNone/>
            </a:pPr>
            <a:endParaRPr lang="en-US" sz="2200" b="1" i="1" dirty="0">
              <a:latin typeface="Times New Roman" pitchFamily="18" charset="0"/>
              <a:cs typeface="Times New Roman" pitchFamily="18" charset="0"/>
            </a:endParaRPr>
          </a:p>
        </p:txBody>
      </p:sp>
      <p:pic>
        <p:nvPicPr>
          <p:cNvPr id="7" name="Picture 6" descr="dc.jpg"/>
          <p:cNvPicPr>
            <a:picLocks noChangeAspect="1"/>
          </p:cNvPicPr>
          <p:nvPr/>
        </p:nvPicPr>
        <p:blipFill>
          <a:blip r:embed="rId2"/>
          <a:stretch>
            <a:fillRect/>
          </a:stretch>
        </p:blipFill>
        <p:spPr>
          <a:xfrm>
            <a:off x="838200" y="3505200"/>
            <a:ext cx="7315200" cy="2667000"/>
          </a:xfrm>
          <a:prstGeom prst="rect">
            <a:avLst/>
          </a:prstGeom>
        </p:spPr>
      </p:pic>
    </p:spTree>
    <p:extLst>
      <p:ext uri="{BB962C8B-B14F-4D97-AF65-F5344CB8AC3E}">
        <p14:creationId xmlns="" xmlns:p14="http://schemas.microsoft.com/office/powerpoint/2010/main" val="705505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91</a:t>
            </a:fld>
            <a:endParaRPr lang="en-US"/>
          </a:p>
        </p:txBody>
      </p:sp>
      <p:sp>
        <p:nvSpPr>
          <p:cNvPr id="5" name="Content Placeholder 4"/>
          <p:cNvSpPr>
            <a:spLocks noGrp="1"/>
          </p:cNvSpPr>
          <p:nvPr>
            <p:ph idx="1"/>
          </p:nvPr>
        </p:nvSpPr>
        <p:spPr>
          <a:xfrm>
            <a:off x="304800" y="609600"/>
            <a:ext cx="8153400" cy="5029200"/>
          </a:xfrm>
        </p:spPr>
        <p:txBody>
          <a:bodyPr>
            <a:noAutofit/>
          </a:bodyPr>
          <a:lstStyle/>
          <a:p>
            <a:pPr algn="just">
              <a:lnSpc>
                <a:spcPct val="100000"/>
              </a:lnSpc>
              <a:buClr>
                <a:srgbClr val="C00000"/>
              </a:buClr>
              <a:buFont typeface="Wingdings" pitchFamily="2" charset="2"/>
              <a:buChar char="Ø"/>
            </a:pPr>
            <a:r>
              <a:rPr lang="en-US" sz="2200" b="1" dirty="0" smtClean="0">
                <a:latin typeface="Times New Roman" pitchFamily="18" charset="0"/>
                <a:cs typeface="Times New Roman" pitchFamily="18" charset="0"/>
              </a:rPr>
              <a:t>It can be seen that the direction of this induced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is opposite to the applied voltage. That is why this induced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is called back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Eb</a:t>
            </a:r>
            <a:r>
              <a:rPr lang="en-US" sz="2200" b="1" dirty="0" smtClean="0">
                <a:latin typeface="Times New Roman" pitchFamily="18" charset="0"/>
                <a:cs typeface="Times New Roman" pitchFamily="18" charset="0"/>
              </a:rPr>
              <a:t>). </a:t>
            </a:r>
          </a:p>
          <a:p>
            <a:pPr algn="just">
              <a:lnSpc>
                <a:spcPct val="100000"/>
              </a:lnSpc>
              <a:buClr>
                <a:srgbClr val="C00000"/>
              </a:buClr>
              <a:buFont typeface="Wingdings" pitchFamily="2" charset="2"/>
              <a:buChar char="Ø"/>
            </a:pPr>
            <a:r>
              <a:rPr lang="en-US" sz="2200" b="1" dirty="0" smtClean="0">
                <a:latin typeface="Times New Roman" pitchFamily="18" charset="0"/>
                <a:cs typeface="Times New Roman" pitchFamily="18" charset="0"/>
              </a:rPr>
              <a:t>The magnitude of this induced </a:t>
            </a:r>
            <a:r>
              <a:rPr lang="en-US" sz="2200" b="1" dirty="0" err="1" smtClean="0">
                <a:latin typeface="Times New Roman" pitchFamily="18" charset="0"/>
                <a:cs typeface="Times New Roman" pitchFamily="18" charset="0"/>
              </a:rPr>
              <a:t>emf</a:t>
            </a:r>
            <a:r>
              <a:rPr lang="en-US" sz="2200" b="1" dirty="0" smtClean="0">
                <a:latin typeface="Times New Roman" pitchFamily="18" charset="0"/>
                <a:cs typeface="Times New Roman" pitchFamily="18" charset="0"/>
              </a:rPr>
              <a:t> is given by the relation; </a:t>
            </a:r>
          </a:p>
          <a:p>
            <a:pPr>
              <a:buClr>
                <a:srgbClr val="C00000"/>
              </a:buClr>
            </a:pPr>
            <a:endParaRPr lang="en-US" sz="2200" b="1" dirty="0" smtClean="0">
              <a:latin typeface="Times New Roman" pitchFamily="18" charset="0"/>
              <a:cs typeface="Times New Roman" pitchFamily="18" charset="0"/>
            </a:endParaRPr>
          </a:p>
          <a:p>
            <a:pPr>
              <a:buClr>
                <a:srgbClr val="C00000"/>
              </a:buClr>
            </a:pPr>
            <a:endParaRPr lang="en-US" sz="2200" b="1" dirty="0" smtClean="0">
              <a:latin typeface="Times New Roman" pitchFamily="18" charset="0"/>
              <a:cs typeface="Times New Roman" pitchFamily="18" charset="0"/>
            </a:endParaRPr>
          </a:p>
          <a:p>
            <a:pPr>
              <a:buClr>
                <a:srgbClr val="C00000"/>
              </a:buClr>
            </a:pPr>
            <a:endParaRPr lang="en-US" sz="2200" b="1" dirty="0" smtClean="0">
              <a:latin typeface="Times New Roman" pitchFamily="18" charset="0"/>
              <a:cs typeface="Times New Roman" pitchFamily="18" charset="0"/>
            </a:endParaRPr>
          </a:p>
          <a:p>
            <a:pPr>
              <a:buClr>
                <a:srgbClr val="C00000"/>
              </a:buClr>
            </a:pPr>
            <a:endParaRPr lang="en-US" sz="2200" b="1" dirty="0" smtClean="0">
              <a:latin typeface="Times New Roman" pitchFamily="18" charset="0"/>
              <a:cs typeface="Times New Roman" pitchFamily="18" charset="0"/>
            </a:endParaRPr>
          </a:p>
          <a:p>
            <a:pPr algn="just">
              <a:buClr>
                <a:srgbClr val="C00000"/>
              </a:buClr>
              <a:buFont typeface="Wingdings" pitchFamily="2" charset="2"/>
              <a:buChar char="Ø"/>
            </a:pPr>
            <a:r>
              <a:rPr lang="en-US" sz="2200" b="1" dirty="0" smtClean="0">
                <a:latin typeface="Times New Roman" pitchFamily="18" charset="0"/>
                <a:cs typeface="Times New Roman" pitchFamily="18" charset="0"/>
              </a:rPr>
              <a:t>The </a:t>
            </a:r>
            <a:r>
              <a:rPr lang="en-US" sz="2200" b="1" dirty="0">
                <a:latin typeface="Times New Roman" panose="02020603050405020304" pitchFamily="18" charset="0"/>
                <a:cs typeface="Times New Roman" panose="02020603050405020304" pitchFamily="18" charset="0"/>
              </a:rPr>
              <a:t>induced </a:t>
            </a:r>
            <a:r>
              <a:rPr lang="en-US" sz="2200" b="1" dirty="0" err="1">
                <a:latin typeface="Times New Roman" panose="02020603050405020304" pitchFamily="18" charset="0"/>
                <a:cs typeface="Times New Roman" panose="02020603050405020304" pitchFamily="18" charset="0"/>
              </a:rPr>
              <a:t>emf</a:t>
            </a:r>
            <a:r>
              <a:rPr lang="en-US" sz="2200" b="1" dirty="0">
                <a:latin typeface="Times New Roman" panose="02020603050405020304" pitchFamily="18" charset="0"/>
                <a:cs typeface="Times New Roman" panose="02020603050405020304" pitchFamily="18" charset="0"/>
              </a:rPr>
              <a:t> acts in opposite direction to the </a:t>
            </a:r>
            <a:r>
              <a:rPr lang="en-US" sz="2200" b="1" dirty="0" smtClean="0">
                <a:latin typeface="Times New Roman" panose="02020603050405020304" pitchFamily="18" charset="0"/>
                <a:cs typeface="Times New Roman" panose="02020603050405020304" pitchFamily="18" charset="0"/>
              </a:rPr>
              <a:t>applied voltage </a:t>
            </a:r>
            <a:r>
              <a:rPr lang="en-US" sz="2200" b="1" dirty="0">
                <a:latin typeface="Times New Roman" panose="02020603050405020304" pitchFamily="18" charset="0"/>
                <a:cs typeface="Times New Roman" panose="02020603050405020304" pitchFamily="18" charset="0"/>
              </a:rPr>
              <a:t> V (Lenz’s law) and is known as Back EMF or Counter EMF (</a:t>
            </a:r>
            <a:r>
              <a:rPr lang="en-US" sz="2200" b="1" dirty="0" err="1">
                <a:latin typeface="Times New Roman" panose="02020603050405020304" pitchFamily="18" charset="0"/>
                <a:cs typeface="Times New Roman" panose="02020603050405020304" pitchFamily="18" charset="0"/>
              </a:rPr>
              <a:t>Eb</a:t>
            </a:r>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pPr algn="just">
              <a:lnSpc>
                <a:spcPct val="125000"/>
              </a:lnSpc>
              <a:spcBef>
                <a:spcPts val="1200"/>
              </a:spcBef>
              <a:buClr>
                <a:srgbClr val="C00000"/>
              </a:buClr>
              <a:buFont typeface="Wingdings" pitchFamily="2" charset="2"/>
              <a:buChar char="Ø"/>
            </a:pPr>
            <a:r>
              <a:rPr lang="en-US" sz="2200" b="1" dirty="0" smtClean="0">
                <a:latin typeface="Times New Roman" panose="02020603050405020304" pitchFamily="18" charset="0"/>
                <a:cs typeface="Times New Roman" panose="02020603050405020304" pitchFamily="18" charset="0"/>
              </a:rPr>
              <a:t>The</a:t>
            </a:r>
            <a:r>
              <a:rPr lang="en-US" sz="2200" b="1" dirty="0">
                <a:latin typeface="Times New Roman" panose="02020603050405020304" pitchFamily="18" charset="0"/>
                <a:cs typeface="Times New Roman" panose="02020603050405020304" pitchFamily="18" charset="0"/>
              </a:rPr>
              <a:t> back </a:t>
            </a:r>
            <a:r>
              <a:rPr lang="en-US" sz="2200" b="1" dirty="0" err="1">
                <a:latin typeface="Times New Roman" panose="02020603050405020304" pitchFamily="18" charset="0"/>
                <a:cs typeface="Times New Roman" panose="02020603050405020304" pitchFamily="18" charset="0"/>
              </a:rPr>
              <a:t>emf</a:t>
            </a:r>
            <a:r>
              <a:rPr lang="en-US" sz="2200" b="1"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a:t>
            </a:r>
            <a:r>
              <a:rPr lang="en-US" sz="2200" b="1" dirty="0" err="1" smtClean="0">
                <a:latin typeface="Times New Roman" panose="02020603050405020304" pitchFamily="18" charset="0"/>
                <a:cs typeface="Times New Roman" panose="02020603050405020304" pitchFamily="18" charset="0"/>
              </a:rPr>
              <a:t>Eb</a:t>
            </a:r>
            <a:r>
              <a:rPr lang="en-US" sz="2200" b="1" dirty="0" smtClean="0">
                <a:latin typeface="Times New Roman" panose="02020603050405020304" pitchFamily="18" charset="0"/>
                <a:cs typeface="Times New Roman" panose="02020603050405020304" pitchFamily="18" charset="0"/>
              </a:rPr>
              <a:t>) is</a:t>
            </a:r>
            <a:r>
              <a:rPr lang="en-US" sz="2200" b="1" dirty="0">
                <a:latin typeface="Times New Roman" panose="02020603050405020304" pitchFamily="18" charset="0"/>
                <a:cs typeface="Times New Roman" panose="02020603050405020304" pitchFamily="18" charset="0"/>
              </a:rPr>
              <a:t> always less than the applied voltage </a:t>
            </a:r>
            <a:r>
              <a:rPr lang="en-US" sz="2200" b="1" dirty="0" smtClean="0">
                <a:latin typeface="Times New Roman" panose="02020603050405020304" pitchFamily="18" charset="0"/>
                <a:cs typeface="Times New Roman" panose="02020603050405020304" pitchFamily="18" charset="0"/>
              </a:rPr>
              <a:t>V.</a:t>
            </a:r>
          </a:p>
        </p:txBody>
      </p:sp>
      <p:graphicFrame>
        <p:nvGraphicFramePr>
          <p:cNvPr id="6" name="Object 4"/>
          <p:cNvGraphicFramePr>
            <a:graphicFrameLocks noChangeAspect="1"/>
          </p:cNvGraphicFramePr>
          <p:nvPr>
            <p:extLst>
              <p:ext uri="{D42A27DB-BD31-4B8C-83A1-F6EECF244321}">
                <p14:modId xmlns="" xmlns:p14="http://schemas.microsoft.com/office/powerpoint/2010/main" val="4070853880"/>
              </p:ext>
            </p:extLst>
          </p:nvPr>
        </p:nvGraphicFramePr>
        <p:xfrm>
          <a:off x="1905000" y="2514600"/>
          <a:ext cx="4572000" cy="927100"/>
        </p:xfrm>
        <a:graphic>
          <a:graphicData uri="http://schemas.openxmlformats.org/presentationml/2006/ole">
            <p:oleObj spid="_x0000_s248834" name="Equation" r:id="rId3" imgW="1993680" imgH="431640" progId="Equation.3">
              <p:embed/>
            </p:oleObj>
          </a:graphicData>
        </a:graphic>
      </p:graphicFrame>
    </p:spTree>
    <p:extLst>
      <p:ext uri="{BB962C8B-B14F-4D97-AF65-F5344CB8AC3E}">
        <p14:creationId xmlns="" xmlns:p14="http://schemas.microsoft.com/office/powerpoint/2010/main" val="705505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92</a:t>
            </a:fld>
            <a:endParaRPr lang="en-US"/>
          </a:p>
        </p:txBody>
      </p:sp>
      <p:sp>
        <p:nvSpPr>
          <p:cNvPr id="5" name="Content Placeholder 4"/>
          <p:cNvSpPr>
            <a:spLocks noGrp="1"/>
          </p:cNvSpPr>
          <p:nvPr>
            <p:ph idx="1"/>
          </p:nvPr>
        </p:nvSpPr>
        <p:spPr>
          <a:xfrm>
            <a:off x="304800" y="304800"/>
            <a:ext cx="8305800" cy="4724400"/>
          </a:xfrm>
        </p:spPr>
        <p:txBody>
          <a:bodyPr>
            <a:noAutofit/>
          </a:bodyPr>
          <a:lstStyle/>
          <a:p>
            <a:pPr marL="0" indent="0" algn="ctr">
              <a:lnSpc>
                <a:spcPct val="130000"/>
              </a:lnSpc>
              <a:spcBef>
                <a:spcPts val="0"/>
              </a:spcBef>
              <a:spcAft>
                <a:spcPts val="600"/>
              </a:spcAft>
              <a:buClr>
                <a:srgbClr val="C00000"/>
              </a:buClr>
              <a:buNone/>
            </a:pPr>
            <a:r>
              <a:rPr lang="en-US" sz="2800" b="1" dirty="0" smtClean="0">
                <a:solidFill>
                  <a:srgbClr val="C00000"/>
                </a:solidFill>
                <a:latin typeface="Times New Roman" pitchFamily="18" charset="0"/>
                <a:cs typeface="Times New Roman" pitchFamily="18" charset="0"/>
              </a:rPr>
              <a:t>Electro-Magnetic Torque Developed in DC Motor</a:t>
            </a:r>
          </a:p>
          <a:p>
            <a:pPr algn="just">
              <a:lnSpc>
                <a:spcPct val="100000"/>
              </a:lnSpc>
              <a:buClr>
                <a:srgbClr val="C00000"/>
              </a:buClr>
              <a:buFont typeface="Wingdings" pitchFamily="2" charset="2"/>
              <a:buChar char="Ø"/>
            </a:pPr>
            <a:r>
              <a:rPr lang="en-US" sz="2000" b="1" dirty="0" smtClean="0">
                <a:latin typeface="Times New Roman" pitchFamily="18" charset="0"/>
                <a:cs typeface="Times New Roman" pitchFamily="18" charset="0"/>
              </a:rPr>
              <a:t>The electrical power which is supplied to a DC motor is converted into mechanical power. The conversion of power takes place in the armature as stated below: The power developed in the armature is given as</a:t>
            </a:r>
          </a:p>
          <a:p>
            <a:pPr algn="just">
              <a:lnSpc>
                <a:spcPct val="100000"/>
              </a:lnSpc>
              <a:buClr>
                <a:srgbClr val="C00000"/>
              </a:buClr>
              <a:buFont typeface="Wingdings" pitchFamily="2" charset="2"/>
              <a:buChar char="Ø"/>
            </a:pPr>
            <a:endParaRPr lang="en-US" sz="2000" b="1" i="1" dirty="0" smtClean="0">
              <a:latin typeface="Times New Roman" pitchFamily="18" charset="0"/>
              <a:cs typeface="Times New Roman" pitchFamily="18" charset="0"/>
            </a:endParaRPr>
          </a:p>
          <a:p>
            <a:pPr algn="just">
              <a:lnSpc>
                <a:spcPct val="100000"/>
              </a:lnSpc>
              <a:buClr>
                <a:srgbClr val="C00000"/>
              </a:buClr>
              <a:buFont typeface="Wingdings" pitchFamily="2" charset="2"/>
              <a:buChar char="Ø"/>
            </a:pPr>
            <a:endParaRPr lang="en-US" sz="2000" b="1" i="1" dirty="0" smtClean="0">
              <a:latin typeface="Times New Roman" pitchFamily="18" charset="0"/>
              <a:cs typeface="Times New Roman" pitchFamily="18" charset="0"/>
            </a:endParaRPr>
          </a:p>
          <a:p>
            <a:pPr algn="just">
              <a:lnSpc>
                <a:spcPct val="100000"/>
              </a:lnSpc>
              <a:buClr>
                <a:srgbClr val="C00000"/>
              </a:buClr>
              <a:buFont typeface="Wingdings" pitchFamily="2" charset="2"/>
              <a:buChar char="Ø"/>
            </a:pPr>
            <a:endParaRPr lang="en-US" sz="2000" b="1" i="1" dirty="0" smtClean="0">
              <a:latin typeface="Times New Roman" pitchFamily="18" charset="0"/>
              <a:cs typeface="Times New Roman" pitchFamily="18" charset="0"/>
            </a:endParaRPr>
          </a:p>
          <a:p>
            <a:pPr algn="just">
              <a:lnSpc>
                <a:spcPct val="100000"/>
              </a:lnSpc>
              <a:buClr>
                <a:srgbClr val="C00000"/>
              </a:buClr>
              <a:buFont typeface="Wingdings" pitchFamily="2" charset="2"/>
              <a:buChar char="Ø"/>
            </a:pPr>
            <a:endParaRPr lang="en-US" sz="2000" b="1" i="1" dirty="0" smtClean="0">
              <a:latin typeface="Times New Roman" pitchFamily="18" charset="0"/>
              <a:cs typeface="Times New Roman" pitchFamily="18" charset="0"/>
            </a:endParaRPr>
          </a:p>
          <a:p>
            <a:pPr algn="just">
              <a:lnSpc>
                <a:spcPct val="100000"/>
              </a:lnSpc>
              <a:buClr>
                <a:srgbClr val="C00000"/>
              </a:buClr>
              <a:buFont typeface="Wingdings" pitchFamily="2" charset="2"/>
              <a:buChar char="Ø"/>
            </a:pPr>
            <a:endParaRPr lang="en-US" sz="2000" b="1" i="1" dirty="0" smtClean="0">
              <a:latin typeface="Times New Roman" pitchFamily="18" charset="0"/>
              <a:cs typeface="Times New Roman" pitchFamily="18" charset="0"/>
            </a:endParaRPr>
          </a:p>
          <a:p>
            <a:pPr algn="just">
              <a:buClr>
                <a:srgbClr val="C00000"/>
              </a:buClr>
              <a:buFont typeface="Wingdings" pitchFamily="2" charset="2"/>
              <a:buChar char="Ø"/>
            </a:pPr>
            <a:r>
              <a:rPr lang="en-US" sz="2000" b="1" dirty="0" smtClean="0">
                <a:latin typeface="Times New Roman" pitchFamily="18" charset="0"/>
                <a:cs typeface="Times New Roman" pitchFamily="18" charset="0"/>
              </a:rPr>
              <a:t>For a particular machine, the number of poles (P), number of conductors per parallel path (Z/A) are constant.</a:t>
            </a:r>
          </a:p>
          <a:p>
            <a:pPr algn="just">
              <a:buClr>
                <a:srgbClr val="C00000"/>
              </a:buClr>
              <a:buFont typeface="Wingdings" pitchFamily="2" charset="2"/>
              <a:buChar char="Ø"/>
            </a:pPr>
            <a:endParaRPr lang="en-US" sz="2000" b="1" dirty="0" smtClean="0">
              <a:latin typeface="Times New Roman" pitchFamily="18" charset="0"/>
              <a:cs typeface="Times New Roman" pitchFamily="18" charset="0"/>
            </a:endParaRPr>
          </a:p>
          <a:p>
            <a:pPr algn="just">
              <a:buClr>
                <a:srgbClr val="C00000"/>
              </a:buClr>
              <a:buFont typeface="Wingdings" pitchFamily="2" charset="2"/>
              <a:buChar char="Ø"/>
            </a:pPr>
            <a:endParaRPr lang="en-US" sz="2000" b="1" dirty="0" smtClean="0">
              <a:latin typeface="Times New Roman" pitchFamily="18" charset="0"/>
              <a:cs typeface="Times New Roman" pitchFamily="18" charset="0"/>
            </a:endParaRPr>
          </a:p>
          <a:p>
            <a:pPr algn="just">
              <a:buClr>
                <a:srgbClr val="C00000"/>
              </a:buClr>
              <a:buFont typeface="Wingdings" pitchFamily="2" charset="2"/>
              <a:buChar char="Ø"/>
            </a:pPr>
            <a:r>
              <a:rPr lang="en-US" sz="2000" b="1" dirty="0" smtClean="0">
                <a:latin typeface="Times New Roman" pitchFamily="18" charset="0"/>
                <a:cs typeface="Times New Roman" pitchFamily="18" charset="0"/>
              </a:rPr>
              <a:t>The constant K for a given machine is the same for the </a:t>
            </a:r>
            <a:r>
              <a:rPr lang="en-US" sz="2000" b="1" dirty="0" err="1" smtClean="0">
                <a:latin typeface="Times New Roman" pitchFamily="18" charset="0"/>
                <a:cs typeface="Times New Roman" pitchFamily="18" charset="0"/>
              </a:rPr>
              <a:t>emf</a:t>
            </a:r>
            <a:r>
              <a:rPr lang="en-US" sz="2000" b="1" dirty="0" smtClean="0">
                <a:latin typeface="Times New Roman" pitchFamily="18" charset="0"/>
                <a:cs typeface="Times New Roman" pitchFamily="18" charset="0"/>
              </a:rPr>
              <a:t> equation as well as the torque equation.</a:t>
            </a:r>
          </a:p>
          <a:p>
            <a:pPr algn="just">
              <a:lnSpc>
                <a:spcPct val="100000"/>
              </a:lnSpc>
              <a:buFont typeface="Wingdings" pitchFamily="2" charset="2"/>
              <a:buChar char="Ø"/>
            </a:pPr>
            <a:endParaRPr lang="en-US" sz="2200" b="1" i="1" dirty="0">
              <a:latin typeface="Times New Roman" pitchFamily="18" charset="0"/>
              <a:cs typeface="Times New Roman" pitchFamily="18" charset="0"/>
            </a:endParaRPr>
          </a:p>
          <a:p>
            <a:pPr marL="0" indent="0" algn="just">
              <a:lnSpc>
                <a:spcPct val="125000"/>
              </a:lnSpc>
              <a:spcBef>
                <a:spcPts val="0"/>
              </a:spcBef>
              <a:buClr>
                <a:srgbClr val="C00000"/>
              </a:buClr>
              <a:buNone/>
            </a:pPr>
            <a:endParaRPr lang="en-US" sz="2200" b="1" i="1" dirty="0">
              <a:latin typeface="Times New Roman" pitchFamily="18" charset="0"/>
              <a:cs typeface="Times New Roman" pitchFamily="18" charset="0"/>
            </a:endParaRPr>
          </a:p>
        </p:txBody>
      </p:sp>
      <p:graphicFrame>
        <p:nvGraphicFramePr>
          <p:cNvPr id="6" name="Object 5"/>
          <p:cNvGraphicFramePr>
            <a:graphicFrameLocks noChangeAspect="1"/>
          </p:cNvGraphicFramePr>
          <p:nvPr/>
        </p:nvGraphicFramePr>
        <p:xfrm>
          <a:off x="1858963" y="2133600"/>
          <a:ext cx="5272087" cy="838200"/>
        </p:xfrm>
        <a:graphic>
          <a:graphicData uri="http://schemas.openxmlformats.org/presentationml/2006/ole">
            <p:oleObj spid="_x0000_s249858" name="Equation" r:id="rId3" imgW="2184120" imgH="393480" progId="Equation.3">
              <p:embed/>
            </p:oleObj>
          </a:graphicData>
        </a:graphic>
      </p:graphicFrame>
      <p:graphicFrame>
        <p:nvGraphicFramePr>
          <p:cNvPr id="297987" name="Object 3"/>
          <p:cNvGraphicFramePr>
            <a:graphicFrameLocks noChangeAspect="1"/>
          </p:cNvGraphicFramePr>
          <p:nvPr/>
        </p:nvGraphicFramePr>
        <p:xfrm>
          <a:off x="1676400" y="3124200"/>
          <a:ext cx="5638800" cy="762000"/>
        </p:xfrm>
        <a:graphic>
          <a:graphicData uri="http://schemas.openxmlformats.org/presentationml/2006/ole">
            <p:oleObj spid="_x0000_s249859" name="Equation" r:id="rId4" imgW="2819160" imgH="393480" progId="Equation.3">
              <p:embed/>
            </p:oleObj>
          </a:graphicData>
        </a:graphic>
      </p:graphicFrame>
      <p:graphicFrame>
        <p:nvGraphicFramePr>
          <p:cNvPr id="297988" name="Object 4"/>
          <p:cNvGraphicFramePr>
            <a:graphicFrameLocks noChangeAspect="1"/>
          </p:cNvGraphicFramePr>
          <p:nvPr/>
        </p:nvGraphicFramePr>
        <p:xfrm>
          <a:off x="1905000" y="4648200"/>
          <a:ext cx="5237161" cy="762000"/>
        </p:xfrm>
        <a:graphic>
          <a:graphicData uri="http://schemas.openxmlformats.org/presentationml/2006/ole">
            <p:oleObj spid="_x0000_s249860" name="Equation" r:id="rId5" imgW="2438280" imgH="393480" progId="Equation.3">
              <p:embed/>
            </p:oleObj>
          </a:graphicData>
        </a:graphic>
      </p:graphicFrame>
    </p:spTree>
    <p:extLst>
      <p:ext uri="{BB962C8B-B14F-4D97-AF65-F5344CB8AC3E}">
        <p14:creationId xmlns="" xmlns:p14="http://schemas.microsoft.com/office/powerpoint/2010/main" val="705505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93</a:t>
            </a:fld>
            <a:endParaRPr lang="en-US"/>
          </a:p>
        </p:txBody>
      </p:sp>
      <p:sp>
        <p:nvSpPr>
          <p:cNvPr id="5" name="Content Placeholder 4"/>
          <p:cNvSpPr>
            <a:spLocks noGrp="1"/>
          </p:cNvSpPr>
          <p:nvPr>
            <p:ph idx="1"/>
          </p:nvPr>
        </p:nvSpPr>
        <p:spPr>
          <a:xfrm>
            <a:off x="304800" y="457200"/>
            <a:ext cx="8458200" cy="4800600"/>
          </a:xfrm>
        </p:spPr>
        <p:txBody>
          <a:bodyPr>
            <a:noAutofit/>
          </a:bodyPr>
          <a:lstStyle/>
          <a:p>
            <a:pPr marL="0" indent="0" algn="just">
              <a:lnSpc>
                <a:spcPct val="130000"/>
              </a:lnSpc>
              <a:spcBef>
                <a:spcPts val="0"/>
              </a:spcBef>
              <a:spcAft>
                <a:spcPts val="1200"/>
              </a:spcAft>
              <a:buClr>
                <a:srgbClr val="C00000"/>
              </a:buClr>
              <a:buNone/>
            </a:pPr>
            <a:r>
              <a:rPr lang="en-US" sz="2000" b="1" dirty="0" smtClean="0">
                <a:solidFill>
                  <a:srgbClr val="C00000"/>
                </a:solidFill>
                <a:latin typeface="Times New Roman" panose="02020603050405020304" pitchFamily="18" charset="0"/>
                <a:cs typeface="Times New Roman" panose="02020603050405020304" pitchFamily="18" charset="0"/>
              </a:rPr>
              <a:t>Problem 24:</a:t>
            </a:r>
            <a:r>
              <a:rPr lang="en-US" sz="2000" b="1" dirty="0" smtClean="0">
                <a:solidFill>
                  <a:srgbClr val="000066"/>
                </a:solidFill>
                <a:latin typeface="Times New Roman" panose="02020603050405020304" pitchFamily="18" charset="0"/>
                <a:cs typeface="Times New Roman" panose="02020603050405020304" pitchFamily="18" charset="0"/>
              </a:rPr>
              <a:t> The induced </a:t>
            </a:r>
            <a:r>
              <a:rPr lang="en-US" sz="2000" b="1" dirty="0" err="1" smtClean="0">
                <a:solidFill>
                  <a:srgbClr val="000066"/>
                </a:solidFill>
                <a:latin typeface="Times New Roman" pitchFamily="18" charset="0"/>
                <a:cs typeface="Times New Roman" pitchFamily="18" charset="0"/>
              </a:rPr>
              <a:t>emf</a:t>
            </a:r>
            <a:r>
              <a:rPr lang="en-US" sz="2000" b="1" dirty="0" smtClean="0">
                <a:solidFill>
                  <a:srgbClr val="000066"/>
                </a:solidFill>
                <a:latin typeface="Times New Roman" pitchFamily="18" charset="0"/>
                <a:cs typeface="Times New Roman" pitchFamily="18" charset="0"/>
              </a:rPr>
              <a:t> in a DC machine is 200 V at a speed of 1200 rpm. Calculate the electromagnetic torque developed at an armature current of 15 A.</a:t>
            </a:r>
            <a:endParaRPr lang="en-US" sz="2000" b="1" dirty="0" smtClean="0">
              <a:solidFill>
                <a:srgbClr val="C00000"/>
              </a:solidFill>
              <a:latin typeface="Times New Roman" panose="02020603050405020304" pitchFamily="18" charset="0"/>
              <a:cs typeface="Times New Roman" panose="02020603050405020304" pitchFamily="18" charset="0"/>
            </a:endParaRPr>
          </a:p>
          <a:p>
            <a:pPr marL="0" indent="0" algn="ctr">
              <a:lnSpc>
                <a:spcPct val="130000"/>
              </a:lnSpc>
              <a:spcBef>
                <a:spcPts val="0"/>
              </a:spcBef>
              <a:spcAft>
                <a:spcPts val="1200"/>
              </a:spcAft>
              <a:buClr>
                <a:srgbClr val="C00000"/>
              </a:buClr>
              <a:buNone/>
            </a:pPr>
            <a:r>
              <a:rPr lang="en-US" sz="2400" b="1" dirty="0" smtClean="0">
                <a:solidFill>
                  <a:srgbClr val="C00000"/>
                </a:solidFill>
                <a:latin typeface="Times New Roman" panose="02020603050405020304" pitchFamily="18" charset="0"/>
                <a:cs typeface="Times New Roman" panose="02020603050405020304" pitchFamily="18" charset="0"/>
              </a:rPr>
              <a:t>Types of DC Motors</a:t>
            </a:r>
          </a:p>
          <a:p>
            <a:pPr algn="just">
              <a:lnSpc>
                <a:spcPct val="100000"/>
              </a:lnSpc>
              <a:spcBef>
                <a:spcPts val="0"/>
              </a:spcBef>
              <a:buClr>
                <a:srgbClr val="C00000"/>
              </a:buClr>
              <a:buFont typeface="Wingdings" pitchFamily="2" charset="2"/>
              <a:buChar char="Ø"/>
            </a:pPr>
            <a:r>
              <a:rPr lang="en-US" sz="2000" b="1" dirty="0" smtClean="0">
                <a:latin typeface="Times New Roman" pitchFamily="18" charset="0"/>
                <a:cs typeface="Times New Roman" pitchFamily="18" charset="0"/>
              </a:rPr>
              <a:t>DC motors are classified on the basis of the connections of armature and their field windings, DC motors can be classified as;</a:t>
            </a:r>
          </a:p>
          <a:p>
            <a:pPr marL="0" indent="0" algn="just">
              <a:lnSpc>
                <a:spcPct val="125000"/>
              </a:lnSpc>
              <a:spcBef>
                <a:spcPts val="0"/>
              </a:spcBef>
              <a:buClr>
                <a:srgbClr val="C00000"/>
              </a:buClr>
              <a:buNone/>
            </a:pPr>
            <a:endParaRPr lang="en-US" sz="2800" b="1" dirty="0" smtClean="0">
              <a:latin typeface="Times New Roman" pitchFamily="18" charset="0"/>
              <a:cs typeface="Times New Roman" pitchFamily="18" charset="0"/>
            </a:endParaRPr>
          </a:p>
        </p:txBody>
      </p:sp>
      <p:pic>
        <p:nvPicPr>
          <p:cNvPr id="6" name="Picture 5" descr="Untitled.png"/>
          <p:cNvPicPr>
            <a:picLocks noChangeAspect="1"/>
          </p:cNvPicPr>
          <p:nvPr/>
        </p:nvPicPr>
        <p:blipFill>
          <a:blip r:embed="rId2"/>
          <a:stretch>
            <a:fillRect/>
          </a:stretch>
        </p:blipFill>
        <p:spPr>
          <a:xfrm>
            <a:off x="914400" y="3200400"/>
            <a:ext cx="7391400" cy="3200400"/>
          </a:xfrm>
          <a:prstGeom prst="rect">
            <a:avLst/>
          </a:prstGeom>
        </p:spPr>
      </p:pic>
    </p:spTree>
    <p:extLst>
      <p:ext uri="{BB962C8B-B14F-4D97-AF65-F5344CB8AC3E}">
        <p14:creationId xmlns="" xmlns:p14="http://schemas.microsoft.com/office/powerpoint/2010/main" val="16753247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94</a:t>
            </a:fld>
            <a:endParaRPr lang="en-US"/>
          </a:p>
        </p:txBody>
      </p:sp>
      <p:pic>
        <p:nvPicPr>
          <p:cNvPr id="299010" name="Picture 2"/>
          <p:cNvPicPr>
            <a:picLocks noGrp="1" noChangeAspect="1" noChangeArrowheads="1"/>
          </p:cNvPicPr>
          <p:nvPr>
            <p:ph sz="half" idx="1"/>
          </p:nvPr>
        </p:nvPicPr>
        <p:blipFill>
          <a:blip r:embed="rId2"/>
          <a:srcRect/>
          <a:stretch>
            <a:fillRect/>
          </a:stretch>
        </p:blipFill>
        <p:spPr bwMode="auto">
          <a:xfrm>
            <a:off x="762000" y="2209800"/>
            <a:ext cx="3276600" cy="1905000"/>
          </a:xfrm>
          <a:prstGeom prst="rect">
            <a:avLst/>
          </a:prstGeom>
          <a:noFill/>
          <a:ln w="9525">
            <a:noFill/>
            <a:miter lim="800000"/>
            <a:headEnd/>
            <a:tailEnd/>
          </a:ln>
          <a:effectLst/>
        </p:spPr>
      </p:pic>
      <p:pic>
        <p:nvPicPr>
          <p:cNvPr id="299011" name="Picture 3"/>
          <p:cNvPicPr>
            <a:picLocks noGrp="1" noChangeAspect="1" noChangeArrowheads="1"/>
          </p:cNvPicPr>
          <p:nvPr>
            <p:ph sz="half" idx="2"/>
          </p:nvPr>
        </p:nvPicPr>
        <p:blipFill>
          <a:blip r:embed="rId3"/>
          <a:srcRect/>
          <a:stretch>
            <a:fillRect/>
          </a:stretch>
        </p:blipFill>
        <p:spPr bwMode="auto">
          <a:xfrm>
            <a:off x="5105400" y="2362200"/>
            <a:ext cx="3429000" cy="1981200"/>
          </a:xfrm>
          <a:prstGeom prst="rect">
            <a:avLst/>
          </a:prstGeom>
          <a:noFill/>
          <a:ln w="9525">
            <a:noFill/>
            <a:miter lim="800000"/>
            <a:headEnd/>
            <a:tailEnd/>
          </a:ln>
          <a:effectLst/>
        </p:spPr>
      </p:pic>
      <p:sp>
        <p:nvSpPr>
          <p:cNvPr id="8" name="Rectangle 7"/>
          <p:cNvSpPr/>
          <p:nvPr/>
        </p:nvSpPr>
        <p:spPr>
          <a:xfrm>
            <a:off x="457200" y="533400"/>
            <a:ext cx="4114800" cy="1754326"/>
          </a:xfrm>
          <a:prstGeom prst="rect">
            <a:avLst/>
          </a:prstGeom>
        </p:spPr>
        <p:txBody>
          <a:bodyPr wrap="square">
            <a:spAutoFit/>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A DC shunt motor (also known as a shunt wound DC motor) is a type of self-excited DC motor where the field windings are shunted to or are connected in parallel to the armature winding of the motor.</a:t>
            </a:r>
            <a:endParaRPr lang="en-US" b="1" dirty="0">
              <a:latin typeface="Times New Roman" pitchFamily="18" charset="0"/>
              <a:cs typeface="Times New Roman" pitchFamily="18" charset="0"/>
            </a:endParaRPr>
          </a:p>
        </p:txBody>
      </p:sp>
      <p:pic>
        <p:nvPicPr>
          <p:cNvPr id="10" name="Picture 9" descr="Untitled.png"/>
          <p:cNvPicPr>
            <a:picLocks noChangeAspect="1"/>
          </p:cNvPicPr>
          <p:nvPr/>
        </p:nvPicPr>
        <p:blipFill>
          <a:blip r:embed="rId4"/>
          <a:stretch>
            <a:fillRect/>
          </a:stretch>
        </p:blipFill>
        <p:spPr>
          <a:xfrm>
            <a:off x="1219200" y="4191000"/>
            <a:ext cx="2743200" cy="1981200"/>
          </a:xfrm>
          <a:prstGeom prst="rect">
            <a:avLst/>
          </a:prstGeom>
        </p:spPr>
      </p:pic>
      <p:sp>
        <p:nvSpPr>
          <p:cNvPr id="11" name="Rectangle 10"/>
          <p:cNvSpPr/>
          <p:nvPr/>
        </p:nvSpPr>
        <p:spPr>
          <a:xfrm>
            <a:off x="4800600" y="609600"/>
            <a:ext cx="3962400" cy="1754326"/>
          </a:xfrm>
          <a:prstGeom prst="rect">
            <a:avLst/>
          </a:prstGeom>
        </p:spPr>
        <p:txBody>
          <a:bodyPr wrap="square">
            <a:spAutoFit/>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In series motors stator windings and field windings are connected in series with each other. As a result the field current and armature current are equal. Heavy currents flow directly from the supply to the field windings.</a:t>
            </a:r>
            <a:endParaRPr lang="en-US" b="1" dirty="0">
              <a:latin typeface="Times New Roman" pitchFamily="18" charset="0"/>
              <a:cs typeface="Times New Roman" pitchFamily="18" charset="0"/>
            </a:endParaRPr>
          </a:p>
        </p:txBody>
      </p:sp>
      <p:pic>
        <p:nvPicPr>
          <p:cNvPr id="299012" name="Picture 4"/>
          <p:cNvPicPr>
            <a:picLocks noChangeAspect="1" noChangeArrowheads="1"/>
          </p:cNvPicPr>
          <p:nvPr/>
        </p:nvPicPr>
        <p:blipFill>
          <a:blip r:embed="rId5"/>
          <a:srcRect/>
          <a:stretch>
            <a:fillRect/>
          </a:stretch>
        </p:blipFill>
        <p:spPr bwMode="auto">
          <a:xfrm>
            <a:off x="5562600" y="4267200"/>
            <a:ext cx="2743200" cy="14478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95</a:t>
            </a:fld>
            <a:endParaRPr lang="en-US"/>
          </a:p>
        </p:txBody>
      </p:sp>
      <p:sp>
        <p:nvSpPr>
          <p:cNvPr id="6" name="Content Placeholder 5"/>
          <p:cNvSpPr>
            <a:spLocks noGrp="1"/>
          </p:cNvSpPr>
          <p:nvPr>
            <p:ph sz="half" idx="1"/>
          </p:nvPr>
        </p:nvSpPr>
        <p:spPr>
          <a:xfrm>
            <a:off x="457200" y="685800"/>
            <a:ext cx="3657600" cy="2900363"/>
          </a:xfrm>
        </p:spPr>
        <p:txBody>
          <a:bodyPr>
            <a:normAutofit/>
          </a:bodyPr>
          <a:lstStyle/>
          <a:p>
            <a:pPr algn="just">
              <a:buClr>
                <a:srgbClr val="C00000"/>
              </a:buClr>
              <a:buFont typeface="Wingdings" pitchFamily="2" charset="2"/>
              <a:buChar char="Ø"/>
            </a:pPr>
            <a:r>
              <a:rPr lang="en-US" sz="1800" b="1" dirty="0" smtClean="0">
                <a:latin typeface="Times New Roman" pitchFamily="18" charset="0"/>
                <a:cs typeface="Times New Roman" pitchFamily="18" charset="0"/>
              </a:rPr>
              <a:t>In case of long shunt compound wound DC motor, the shunt field winding is connected in parallel across the series combination of both the armature and series field coil, as shown in the diagram below.</a:t>
            </a:r>
            <a:endParaRPr lang="en-US" sz="1800" b="1" dirty="0">
              <a:latin typeface="Times New Roman" pitchFamily="18" charset="0"/>
              <a:cs typeface="Times New Roman" pitchFamily="18" charset="0"/>
            </a:endParaRPr>
          </a:p>
        </p:txBody>
      </p:sp>
      <p:pic>
        <p:nvPicPr>
          <p:cNvPr id="300034" name="Picture 2"/>
          <p:cNvPicPr>
            <a:picLocks noChangeAspect="1" noChangeArrowheads="1"/>
          </p:cNvPicPr>
          <p:nvPr/>
        </p:nvPicPr>
        <p:blipFill>
          <a:blip r:embed="rId3"/>
          <a:srcRect/>
          <a:stretch>
            <a:fillRect/>
          </a:stretch>
        </p:blipFill>
        <p:spPr bwMode="auto">
          <a:xfrm>
            <a:off x="304800" y="2590800"/>
            <a:ext cx="3581400" cy="2057400"/>
          </a:xfrm>
          <a:prstGeom prst="rect">
            <a:avLst/>
          </a:prstGeom>
          <a:noFill/>
          <a:ln w="9525">
            <a:noFill/>
            <a:miter lim="800000"/>
            <a:headEnd/>
            <a:tailEnd/>
          </a:ln>
          <a:effectLst/>
        </p:spPr>
      </p:pic>
      <p:pic>
        <p:nvPicPr>
          <p:cNvPr id="11" name="Content Placeholder 10" descr="Untitled.png"/>
          <p:cNvPicPr>
            <a:picLocks noGrp="1" noChangeAspect="1"/>
          </p:cNvPicPr>
          <p:nvPr>
            <p:ph sz="half" idx="2"/>
          </p:nvPr>
        </p:nvPicPr>
        <p:blipFill>
          <a:blip r:embed="rId4"/>
          <a:stretch>
            <a:fillRect/>
          </a:stretch>
        </p:blipFill>
        <p:spPr>
          <a:xfrm>
            <a:off x="914400" y="4648200"/>
            <a:ext cx="2743200" cy="1295400"/>
          </a:xfrm>
        </p:spPr>
      </p:pic>
      <p:pic>
        <p:nvPicPr>
          <p:cNvPr id="300036" name="Picture 4" descr="Image result for dc motor compound wound&quot;"/>
          <p:cNvPicPr>
            <a:picLocks noChangeAspect="1" noChangeArrowheads="1"/>
          </p:cNvPicPr>
          <p:nvPr/>
        </p:nvPicPr>
        <p:blipFill>
          <a:blip r:embed="rId5"/>
          <a:srcRect/>
          <a:stretch>
            <a:fillRect/>
          </a:stretch>
        </p:blipFill>
        <p:spPr bwMode="auto">
          <a:xfrm>
            <a:off x="4800600" y="2895600"/>
            <a:ext cx="3352800" cy="1600200"/>
          </a:xfrm>
          <a:prstGeom prst="rect">
            <a:avLst/>
          </a:prstGeom>
          <a:noFill/>
        </p:spPr>
      </p:pic>
      <p:sp>
        <p:nvSpPr>
          <p:cNvPr id="12" name="Rectangle 11"/>
          <p:cNvSpPr/>
          <p:nvPr/>
        </p:nvSpPr>
        <p:spPr>
          <a:xfrm>
            <a:off x="4191000" y="685800"/>
            <a:ext cx="4495800" cy="2031325"/>
          </a:xfrm>
          <a:prstGeom prst="rect">
            <a:avLst/>
          </a:prstGeom>
        </p:spPr>
        <p:txBody>
          <a:bodyPr wrap="square">
            <a:spAutoFit/>
          </a:bodyPr>
          <a:lstStyle/>
          <a:p>
            <a:pPr algn="just">
              <a:buClr>
                <a:srgbClr val="C00000"/>
              </a:buClr>
              <a:buFont typeface="Wingdings" pitchFamily="2" charset="2"/>
              <a:buChar char="Ø"/>
            </a:pPr>
            <a:r>
              <a:rPr lang="en-US" b="1" dirty="0" smtClean="0">
                <a:latin typeface="Times New Roman" pitchFamily="18" charset="0"/>
                <a:cs typeface="Times New Roman" pitchFamily="18" charset="0"/>
              </a:rPr>
              <a:t>In case of short shunt compound wound DC motor, the shunt field winding is connected in parallel across the armature winding only. And series field coil is exposed to the entire supply current, before being split up into armature and shunt field current as shown in the diagram below.</a:t>
            </a:r>
            <a:endParaRPr lang="en-US" b="1" dirty="0">
              <a:latin typeface="Times New Roman" pitchFamily="18" charset="0"/>
              <a:cs typeface="Times New Roman" pitchFamily="18" charset="0"/>
            </a:endParaRPr>
          </a:p>
        </p:txBody>
      </p:sp>
      <p:graphicFrame>
        <p:nvGraphicFramePr>
          <p:cNvPr id="300038" name="Object 6"/>
          <p:cNvGraphicFramePr>
            <a:graphicFrameLocks noChangeAspect="1"/>
          </p:cNvGraphicFramePr>
          <p:nvPr/>
        </p:nvGraphicFramePr>
        <p:xfrm>
          <a:off x="5181600" y="4572000"/>
          <a:ext cx="2362200" cy="433387"/>
        </p:xfrm>
        <a:graphic>
          <a:graphicData uri="http://schemas.openxmlformats.org/presentationml/2006/ole">
            <p:oleObj spid="_x0000_s250882" name="Equation" r:id="rId6" imgW="1307880" imgH="228600" progId="Equation.3">
              <p:embed/>
            </p:oleObj>
          </a:graphicData>
        </a:graphic>
      </p:graphicFrame>
      <p:graphicFrame>
        <p:nvGraphicFramePr>
          <p:cNvPr id="300039" name="Object 7"/>
          <p:cNvGraphicFramePr>
            <a:graphicFrameLocks noChangeAspect="1"/>
          </p:cNvGraphicFramePr>
          <p:nvPr/>
        </p:nvGraphicFramePr>
        <p:xfrm>
          <a:off x="4800600" y="5105400"/>
          <a:ext cx="3070225" cy="1165225"/>
        </p:xfrm>
        <a:graphic>
          <a:graphicData uri="http://schemas.openxmlformats.org/presentationml/2006/ole">
            <p:oleObj spid="_x0000_s250883" name="Equation" r:id="rId7" imgW="1396800" imgH="660240" progId="Equation.3">
              <p:embed/>
            </p:oleObj>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96</a:t>
            </a:fld>
            <a:endParaRPr lang="en-US"/>
          </a:p>
        </p:txBody>
      </p:sp>
      <p:sp>
        <p:nvSpPr>
          <p:cNvPr id="5" name="Content Placeholder 4"/>
          <p:cNvSpPr>
            <a:spLocks noGrp="1"/>
          </p:cNvSpPr>
          <p:nvPr>
            <p:ph idx="1"/>
          </p:nvPr>
        </p:nvSpPr>
        <p:spPr>
          <a:xfrm>
            <a:off x="381000" y="762000"/>
            <a:ext cx="8153400" cy="5016758"/>
          </a:xfrm>
          <a:prstGeom prst="rect">
            <a:avLst/>
          </a:prstGeom>
        </p:spPr>
        <p:txBody>
          <a:bodyPr wrap="square">
            <a:spAutoFit/>
          </a:bodyPr>
          <a:lstStyle/>
          <a:p>
            <a:pPr marL="0" indent="0" algn="just">
              <a:lnSpc>
                <a:spcPct val="120000"/>
              </a:lnSpc>
              <a:spcBef>
                <a:spcPts val="0"/>
              </a:spcBef>
              <a:buClr>
                <a:srgbClr val="C00000"/>
              </a:buClr>
              <a:buNone/>
            </a:pPr>
            <a:r>
              <a:rPr lang="en-US" sz="2000" b="1" dirty="0" smtClean="0">
                <a:solidFill>
                  <a:srgbClr val="C00000"/>
                </a:solidFill>
                <a:latin typeface="Times New Roman" panose="02020603050405020304" pitchFamily="18" charset="0"/>
                <a:cs typeface="Times New Roman" panose="02020603050405020304" pitchFamily="18" charset="0"/>
              </a:rPr>
              <a:t>Problem 25: </a:t>
            </a:r>
            <a:r>
              <a:rPr lang="en-US" sz="2000" b="1" dirty="0" smtClean="0">
                <a:solidFill>
                  <a:srgbClr val="000066"/>
                </a:solidFill>
                <a:latin typeface="Times New Roman" pitchFamily="18" charset="0"/>
                <a:cs typeface="Times New Roman" pitchFamily="18" charset="0"/>
              </a:rPr>
              <a:t>A 400 V DC motor takes an armature current of 100 A when its speed is 1000 rpm If the armature resistance is 0·25 ohm, calculate the torque produced in Nm.</a:t>
            </a:r>
          </a:p>
          <a:p>
            <a:pPr marL="0" indent="0" algn="just">
              <a:lnSpc>
                <a:spcPct val="120000"/>
              </a:lnSpc>
              <a:spcBef>
                <a:spcPts val="0"/>
              </a:spcBef>
              <a:buClr>
                <a:srgbClr val="C00000"/>
              </a:buClr>
              <a:buNone/>
            </a:pPr>
            <a:endParaRPr lang="en-US" sz="2000" b="1" baseline="-25000" dirty="0" smtClean="0">
              <a:latin typeface="Times New Roman" panose="02020603050405020304" pitchFamily="18" charset="0"/>
              <a:cs typeface="Times New Roman" panose="02020603050405020304" pitchFamily="18" charset="0"/>
            </a:endParaRPr>
          </a:p>
          <a:p>
            <a:pPr marL="0" indent="0" algn="just">
              <a:lnSpc>
                <a:spcPct val="120000"/>
              </a:lnSpc>
              <a:spcBef>
                <a:spcPts val="0"/>
              </a:spcBef>
              <a:buClr>
                <a:srgbClr val="C00000"/>
              </a:buClr>
              <a:buNone/>
            </a:pPr>
            <a:endParaRPr lang="en-US" sz="2000" b="1" baseline="-25000" dirty="0" smtClean="0">
              <a:latin typeface="Times New Roman" panose="02020603050405020304" pitchFamily="18" charset="0"/>
              <a:cs typeface="Times New Roman" panose="02020603050405020304" pitchFamily="18" charset="0"/>
            </a:endParaRPr>
          </a:p>
          <a:p>
            <a:pPr marL="0" indent="0" algn="just">
              <a:lnSpc>
                <a:spcPct val="120000"/>
              </a:lnSpc>
              <a:spcBef>
                <a:spcPts val="0"/>
              </a:spcBef>
              <a:buClr>
                <a:srgbClr val="C00000"/>
              </a:buClr>
              <a:buNone/>
            </a:pPr>
            <a:r>
              <a:rPr lang="en-US" sz="2000" b="1" dirty="0" smtClean="0">
                <a:solidFill>
                  <a:srgbClr val="C00000"/>
                </a:solidFill>
                <a:latin typeface="Times New Roman" panose="02020603050405020304" pitchFamily="18" charset="0"/>
                <a:cs typeface="Times New Roman" panose="02020603050405020304" pitchFamily="18" charset="0"/>
              </a:rPr>
              <a:t>Problem 27: </a:t>
            </a:r>
            <a:r>
              <a:rPr lang="en-US" sz="2000" b="1" dirty="0" smtClean="0">
                <a:solidFill>
                  <a:srgbClr val="000066"/>
                </a:solidFill>
                <a:latin typeface="Times New Roman" panose="02020603050405020304" pitchFamily="18" charset="0"/>
                <a:cs typeface="Times New Roman" panose="02020603050405020304" pitchFamily="18" charset="0"/>
              </a:rPr>
              <a:t>A dc motor connected to 440V supply and takes an armature current of 120A at full load. If the armature and filed circuit have 0.25 and 200 ohm resistance respectively. Determine the back </a:t>
            </a:r>
            <a:r>
              <a:rPr lang="en-US" sz="2000" b="1" dirty="0" err="1" smtClean="0">
                <a:solidFill>
                  <a:srgbClr val="000066"/>
                </a:solidFill>
                <a:latin typeface="Times New Roman" panose="02020603050405020304" pitchFamily="18" charset="0"/>
                <a:cs typeface="Times New Roman" panose="02020603050405020304" pitchFamily="18" charset="0"/>
              </a:rPr>
              <a:t>emf</a:t>
            </a:r>
            <a:r>
              <a:rPr lang="en-US" sz="2000" b="1" dirty="0" smtClean="0">
                <a:solidFill>
                  <a:srgbClr val="000066"/>
                </a:solidFill>
                <a:latin typeface="Times New Roman" panose="02020603050405020304" pitchFamily="18" charset="0"/>
                <a:cs typeface="Times New Roman" panose="02020603050405020304" pitchFamily="18" charset="0"/>
              </a:rPr>
              <a:t>, field and line currents, power required to overcome back </a:t>
            </a:r>
            <a:r>
              <a:rPr lang="en-US" sz="2000" b="1" dirty="0" err="1" smtClean="0">
                <a:solidFill>
                  <a:srgbClr val="000066"/>
                </a:solidFill>
                <a:latin typeface="Times New Roman" panose="02020603050405020304" pitchFamily="18" charset="0"/>
                <a:cs typeface="Times New Roman" panose="02020603050405020304" pitchFamily="18" charset="0"/>
              </a:rPr>
              <a:t>emf</a:t>
            </a:r>
            <a:r>
              <a:rPr lang="en-US" sz="2000" b="1" dirty="0" smtClean="0">
                <a:solidFill>
                  <a:srgbClr val="000066"/>
                </a:solidFill>
                <a:latin typeface="Times New Roman" panose="02020603050405020304" pitchFamily="18" charset="0"/>
                <a:cs typeface="Times New Roman" panose="02020603050405020304" pitchFamily="18" charset="0"/>
              </a:rPr>
              <a:t> and copper loss.</a:t>
            </a:r>
          </a:p>
          <a:p>
            <a:pPr marL="0" indent="0" algn="just">
              <a:lnSpc>
                <a:spcPct val="120000"/>
              </a:lnSpc>
              <a:spcBef>
                <a:spcPts val="0"/>
              </a:spcBef>
              <a:buClr>
                <a:srgbClr val="C00000"/>
              </a:buClr>
              <a:buNone/>
            </a:pPr>
            <a:endParaRPr lang="en-US" sz="2000" b="1" dirty="0" smtClean="0">
              <a:solidFill>
                <a:srgbClr val="000066"/>
              </a:solidFill>
              <a:latin typeface="Times New Roman" panose="02020603050405020304" pitchFamily="18" charset="0"/>
              <a:cs typeface="Times New Roman" panose="02020603050405020304" pitchFamily="18" charset="0"/>
            </a:endParaRPr>
          </a:p>
          <a:p>
            <a:pPr marL="0" indent="0" algn="just">
              <a:lnSpc>
                <a:spcPct val="120000"/>
              </a:lnSpc>
              <a:spcBef>
                <a:spcPts val="0"/>
              </a:spcBef>
              <a:buClr>
                <a:srgbClr val="C00000"/>
              </a:buClr>
              <a:buNone/>
            </a:pPr>
            <a:r>
              <a:rPr lang="en-US" sz="2000" b="1" dirty="0" smtClean="0">
                <a:solidFill>
                  <a:srgbClr val="C00000"/>
                </a:solidFill>
                <a:latin typeface="Times New Roman" panose="02020603050405020304" pitchFamily="18" charset="0"/>
                <a:cs typeface="Times New Roman" panose="02020603050405020304" pitchFamily="18" charset="0"/>
              </a:rPr>
              <a:t>Problem 26: </a:t>
            </a:r>
            <a:r>
              <a:rPr lang="en-US" sz="2000" b="1" dirty="0" smtClean="0">
                <a:solidFill>
                  <a:srgbClr val="000066"/>
                </a:solidFill>
                <a:latin typeface="Times New Roman" panose="02020603050405020304" pitchFamily="18" charset="0"/>
                <a:cs typeface="Times New Roman" panose="02020603050405020304" pitchFamily="18" charset="0"/>
              </a:rPr>
              <a:t>A 220V DC shunt machine has an armature resistance of 0.5 ohm. If the full load armature current is 20A, find the induced </a:t>
            </a:r>
            <a:r>
              <a:rPr lang="en-US" sz="2000" b="1" dirty="0" err="1" smtClean="0">
                <a:solidFill>
                  <a:srgbClr val="000066"/>
                </a:solidFill>
                <a:latin typeface="Times New Roman" panose="02020603050405020304" pitchFamily="18" charset="0"/>
                <a:cs typeface="Times New Roman" panose="02020603050405020304" pitchFamily="18" charset="0"/>
              </a:rPr>
              <a:t>emf</a:t>
            </a:r>
            <a:r>
              <a:rPr lang="en-US" sz="2000" b="1" dirty="0" smtClean="0">
                <a:solidFill>
                  <a:srgbClr val="000066"/>
                </a:solidFill>
                <a:latin typeface="Times New Roman" panose="02020603050405020304" pitchFamily="18" charset="0"/>
                <a:cs typeface="Times New Roman" panose="02020603050405020304" pitchFamily="18" charset="0"/>
              </a:rPr>
              <a:t> when the machine act as (</a:t>
            </a:r>
            <a:r>
              <a:rPr lang="en-US" sz="2000" b="1" dirty="0" err="1" smtClean="0">
                <a:solidFill>
                  <a:srgbClr val="000066"/>
                </a:solidFill>
                <a:latin typeface="Times New Roman" panose="02020603050405020304" pitchFamily="18" charset="0"/>
                <a:cs typeface="Times New Roman" panose="02020603050405020304" pitchFamily="18" charset="0"/>
              </a:rPr>
              <a:t>i</a:t>
            </a:r>
            <a:r>
              <a:rPr lang="en-US" sz="2000" b="1" dirty="0" smtClean="0">
                <a:solidFill>
                  <a:srgbClr val="000066"/>
                </a:solidFill>
                <a:latin typeface="Times New Roman" panose="02020603050405020304" pitchFamily="18" charset="0"/>
                <a:cs typeface="Times New Roman" panose="02020603050405020304" pitchFamily="18" charset="0"/>
              </a:rPr>
              <a:t>) Generator (ii) Motor.</a:t>
            </a:r>
          </a:p>
          <a:p>
            <a:pPr marL="0" indent="0" algn="just">
              <a:lnSpc>
                <a:spcPct val="120000"/>
              </a:lnSpc>
              <a:spcBef>
                <a:spcPts val="0"/>
              </a:spcBef>
              <a:buClr>
                <a:srgbClr val="C00000"/>
              </a:buClr>
              <a:buNone/>
            </a:pPr>
            <a:endParaRPr lang="en-US" sz="2000" b="1" dirty="0" smtClean="0">
              <a:solidFill>
                <a:srgbClr val="000066"/>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063597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7010400" cy="3810000"/>
          </a:xfrm>
          <a:solidFill>
            <a:schemeClr val="accent6">
              <a:lumMod val="40000"/>
              <a:lumOff val="60000"/>
            </a:schemeClr>
          </a:solidFill>
          <a:scene3d>
            <a:camera prst="perspectiveHeroicExtremeLeftFacing"/>
            <a:lightRig rig="threePt" dir="t"/>
          </a:scene3d>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sz="8000" dirty="0" smtClean="0">
                <a:latin typeface="Algerian" pitchFamily="82" charset="0"/>
              </a:rPr>
              <a:t>THANK YOU</a:t>
            </a:r>
            <a:endParaRPr lang="en-US" sz="8000" dirty="0">
              <a:latin typeface="Algerian" pitchFamily="82"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97</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10272</TotalTime>
  <Words>5383</Words>
  <Application>Microsoft Office PowerPoint</Application>
  <PresentationFormat>On-screen Show (4:3)</PresentationFormat>
  <Paragraphs>674</Paragraphs>
  <Slides>97</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Office Theme</vt:lpstr>
      <vt:lpstr>Equation</vt:lpstr>
      <vt:lpstr>             Basic of Electrical and Electronics Engineering (BEEE)     </vt:lpstr>
      <vt:lpstr>Slide 2</vt:lpstr>
      <vt:lpstr>Slide 3</vt:lpstr>
      <vt:lpstr>Slide 4</vt:lpstr>
      <vt:lpstr>Unit-I: Syllabus</vt:lpstr>
      <vt:lpstr>Slide 6</vt:lpstr>
      <vt:lpstr> Energy (W) </vt:lpstr>
      <vt:lpstr> Power (P) </vt:lpstr>
      <vt:lpstr>Slide 9</vt:lpstr>
      <vt:lpstr>Slide 10</vt:lpstr>
      <vt:lpstr> Current (I) </vt:lpstr>
      <vt:lpstr>Slide 12</vt:lpstr>
      <vt:lpstr> Voltage (V) </vt:lpstr>
      <vt:lpstr>Slide 14</vt:lpstr>
      <vt:lpstr> Ohm’s Law </vt:lpstr>
      <vt:lpstr>Slide 16</vt:lpstr>
      <vt:lpstr>Network Terminology  </vt:lpstr>
      <vt:lpstr>Slide 18</vt:lpstr>
      <vt:lpstr> Kirchhoff's Current Law (KCL)  </vt:lpstr>
      <vt:lpstr>Slide 20</vt:lpstr>
      <vt:lpstr>Slide 21</vt:lpstr>
      <vt:lpstr> Kirchhoff's Voltage Law (KVL)  </vt:lpstr>
      <vt:lpstr>Slide 23</vt:lpstr>
      <vt:lpstr>Slide 24</vt:lpstr>
      <vt:lpstr>Voltage Division Rule</vt:lpstr>
      <vt:lpstr>Current Division Rule</vt:lpstr>
      <vt:lpstr> Type of Sources  </vt:lpstr>
      <vt:lpstr>  </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Simple Loop Generator and Function of Commutator</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vector>
  </TitlesOfParts>
  <Company>SNIST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 Rights</dc:title>
  <dc:creator>Dr.P.Ravindra Babu</dc:creator>
  <cp:lastModifiedBy>Admin</cp:lastModifiedBy>
  <cp:revision>1969</cp:revision>
  <dcterms:created xsi:type="dcterms:W3CDTF">2012-02-10T10:10:00Z</dcterms:created>
  <dcterms:modified xsi:type="dcterms:W3CDTF">2024-02-23T07:14:42Z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